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ppt/media/image43.jpg" ContentType="image/png"/>
  <Override PartName="/ppt/media/image8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89" r:id="rId4"/>
    <p:sldId id="290" r:id="rId5"/>
    <p:sldId id="294" r:id="rId6"/>
    <p:sldId id="296" r:id="rId7"/>
    <p:sldId id="295" r:id="rId8"/>
    <p:sldId id="297" r:id="rId9"/>
    <p:sldId id="300" r:id="rId10"/>
    <p:sldId id="298" r:id="rId11"/>
    <p:sldId id="299" r:id="rId12"/>
    <p:sldId id="292" r:id="rId13"/>
    <p:sldId id="310" r:id="rId14"/>
    <p:sldId id="334" r:id="rId15"/>
    <p:sldId id="335" r:id="rId16"/>
    <p:sldId id="257" r:id="rId17"/>
    <p:sldId id="351" r:id="rId18"/>
    <p:sldId id="328" r:id="rId19"/>
    <p:sldId id="329" r:id="rId20"/>
    <p:sldId id="293" r:id="rId21"/>
    <p:sldId id="302" r:id="rId22"/>
    <p:sldId id="308" r:id="rId23"/>
    <p:sldId id="345" r:id="rId24"/>
    <p:sldId id="346" r:id="rId25"/>
    <p:sldId id="312" r:id="rId26"/>
    <p:sldId id="347" r:id="rId27"/>
    <p:sldId id="313" r:id="rId28"/>
    <p:sldId id="315" r:id="rId29"/>
    <p:sldId id="330" r:id="rId30"/>
    <p:sldId id="320" r:id="rId31"/>
    <p:sldId id="348" r:id="rId32"/>
    <p:sldId id="317" r:id="rId33"/>
    <p:sldId id="318" r:id="rId34"/>
    <p:sldId id="321" r:id="rId35"/>
    <p:sldId id="338" r:id="rId36"/>
    <p:sldId id="326" r:id="rId37"/>
    <p:sldId id="340" r:id="rId38"/>
    <p:sldId id="350" r:id="rId39"/>
    <p:sldId id="322" r:id="rId40"/>
    <p:sldId id="341" r:id="rId41"/>
    <p:sldId id="353" r:id="rId42"/>
    <p:sldId id="343" r:id="rId43"/>
    <p:sldId id="331" r:id="rId44"/>
    <p:sldId id="336" r:id="rId45"/>
    <p:sldId id="337" r:id="rId46"/>
    <p:sldId id="352" r:id="rId47"/>
    <p:sldId id="332" r:id="rId48"/>
    <p:sldId id="344" r:id="rId49"/>
    <p:sldId id="333" r:id="rId50"/>
    <p:sldId id="28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  <p15:guide id="6" orient="horz" pos="1162" userDrawn="1">
          <p15:clr>
            <a:srgbClr val="A4A3A4"/>
          </p15:clr>
        </p15:guide>
        <p15:guide id="7" orient="horz" pos="527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CCFF"/>
    <a:srgbClr val="E5B359"/>
    <a:srgbClr val="1F9D3D"/>
    <a:srgbClr val="25628B"/>
    <a:srgbClr val="26AA9A"/>
    <a:srgbClr val="F26522"/>
    <a:srgbClr val="F37739"/>
    <a:srgbClr val="DD5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26" y="186"/>
      </p:cViewPr>
      <p:guideLst>
        <p:guide orient="horz" pos="346"/>
        <p:guide pos="211"/>
        <p:guide pos="7469"/>
        <p:guide orient="horz" pos="3974"/>
        <p:guide orient="horz" pos="1344"/>
        <p:guide orient="horz" pos="1162"/>
        <p:guide orient="horz" pos="527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9A080-A8B4-4065-A687-24E075093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CEB798-D86D-4379-B1B5-5F46D2DBD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13570-F8E9-4AC9-B65B-E57048DF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0EB6C-AACD-4959-B38F-B5CE0302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812D6-525F-4BB2-9025-ADB043C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B59E5-EA23-4E87-9CBB-800BF7D1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2A3CE-DEEF-47B1-B72B-2363B6A32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162EC-11EB-4B6C-A32E-37E4CC1C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A5C24-1BB9-42F8-B5D5-C05C32F3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F4D9E-78CA-4E7E-840E-D83EB810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F9A6DF-4C93-4FDD-A719-F5760494B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30D56-24F0-4FA4-BCBE-8E95B8DB4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6C84A-65E2-4C6F-962F-69A3E39D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8DD8B-5F09-44D7-8282-F83F827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48DAA-2094-406F-8ECE-80519419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0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871F2-A195-4B10-88DE-7F5C7CEA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245DC-E0C8-4085-91F7-F84A77AD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0342B-F504-4602-8FFE-0B37DEF6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06A3-F777-4563-8D47-3F98BFC0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4F341-D4B8-46BF-9B2A-DE8B6DE0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9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F6DDE-6ECB-4779-9194-10D750C8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8EAB-53F9-47F2-99F3-7DFC44020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C958E-08A0-439F-AC80-175CB355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FD7E2-223C-412D-A15D-6C8023A7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DC20A-F754-40A4-A380-15D97CEB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AF924-7A8B-489F-AE30-199AD6A4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5DECB-E32C-49C8-9D6E-5B98079E6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63523A-3746-4E97-9AB3-70B869CEA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204E4-11BA-4B06-9535-40F6F554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5A98B-2737-40BE-BB04-95525BEA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71ED55-E157-4D3A-BFCC-0EDB38D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9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E2A59-EFB8-41F8-AD77-53B4B247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71471-F0C8-4407-97DC-46648A0D4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5F011-E7FB-4DFA-8101-0166DDCBE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73E439-B8D1-445E-BA0A-93784007B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0D5070-744C-4515-A26F-8BA120ED6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4E755C-A013-42D2-B170-FDC16C51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C5DDA6-85D4-43E4-A0EA-D7010222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D25636-2F39-448D-858A-31EA8A5D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4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E7B34-C99C-4B28-812B-72A34150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B63B2-FABF-4839-A918-871CB0F7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DA65A9-E4CE-4625-8146-A50C7316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47865C-1662-4F74-9B30-7B0E02A5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5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FB1538-9A45-41DC-BA8B-40DEF3FB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26C60-9C2B-4113-92CF-89878A7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3D23B-D527-4B71-BABB-4558EFE3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2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86D9E-F17E-4A3C-A694-13BFBE61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0E2D4-C418-4A40-A50E-004D9617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94A3E-2E30-468C-8142-440085AA8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35245-CBC8-45D1-B6E2-B5646FF8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4AB7BA-2130-4B67-A218-60075B12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01550-88C1-427E-9A2B-CAEDFBAC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48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C95FE-DA1A-43C8-8C80-07C0B337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4BCC2A-1C3E-4F01-8811-2815FF372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E19032-EA9B-43CE-8638-CC80EF13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E900A-9CA3-449B-9610-82A70E27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944FE-BCE4-4230-AC15-C47E2546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DE8AE7-1A34-42CB-B986-3DC9423B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3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76A756-6256-4DB9-A411-532F82BF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8A0DC-ACEA-41E4-A564-B81810257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1D93A-E557-4FD2-B8A8-C69AF0E94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9FFF-8E64-448A-BCA3-CF5BB6D3B4A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B1BF6-1056-4FE4-9A2A-9445D7785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5421C-E157-45AB-9739-E06581CD7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A34A-EF74-45D0-982E-3E36CA926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2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4.png"/><Relationship Id="rId7" Type="http://schemas.openxmlformats.org/officeDocument/2006/relationships/image" Target="../media/image4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4.png"/><Relationship Id="rId7" Type="http://schemas.openxmlformats.org/officeDocument/2006/relationships/image" Target="../media/image6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002060"/>
            </a:gs>
            <a:gs pos="8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2DE364-7C02-4B45-8B76-4F6BC89AB479}"/>
              </a:ext>
            </a:extLst>
          </p:cNvPr>
          <p:cNvSpPr/>
          <p:nvPr/>
        </p:nvSpPr>
        <p:spPr>
          <a:xfrm rot="2584817">
            <a:off x="-434339" y="1539239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328E9F-0782-44DF-944B-9B62EE911975}"/>
              </a:ext>
            </a:extLst>
          </p:cNvPr>
          <p:cNvSpPr/>
          <p:nvPr/>
        </p:nvSpPr>
        <p:spPr>
          <a:xfrm rot="2584817">
            <a:off x="-434339" y="2545079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118642-6BC9-4C85-9F90-DF7AB2EC547E}"/>
              </a:ext>
            </a:extLst>
          </p:cNvPr>
          <p:cNvSpPr/>
          <p:nvPr/>
        </p:nvSpPr>
        <p:spPr>
          <a:xfrm rot="2584817">
            <a:off x="11140441" y="533400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4E2F60-9B6D-4C97-B245-FC24C448C1B8}"/>
              </a:ext>
            </a:extLst>
          </p:cNvPr>
          <p:cNvSpPr/>
          <p:nvPr/>
        </p:nvSpPr>
        <p:spPr>
          <a:xfrm rot="2584817">
            <a:off x="11140441" y="1539240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40E383-E5AA-47AC-A9BD-99484E0C2C73}"/>
              </a:ext>
            </a:extLst>
          </p:cNvPr>
          <p:cNvGrpSpPr/>
          <p:nvPr/>
        </p:nvGrpSpPr>
        <p:grpSpPr>
          <a:xfrm>
            <a:off x="5516880" y="-652894"/>
            <a:ext cx="1600200" cy="1521574"/>
            <a:chOff x="6454140" y="2433206"/>
            <a:chExt cx="1600200" cy="152157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90194A7-CB98-47EA-BFEF-92DCC8D0553E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C834C7-AB66-404E-9750-9B53419B40E7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122A04-4AF1-4C0B-9CF3-75EF0ED50291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36B674-9AD5-4749-AE6C-420FAF0D005F}"/>
              </a:ext>
            </a:extLst>
          </p:cNvPr>
          <p:cNvGrpSpPr/>
          <p:nvPr/>
        </p:nvGrpSpPr>
        <p:grpSpPr>
          <a:xfrm>
            <a:off x="9776459" y="3429635"/>
            <a:ext cx="1600200" cy="1521574"/>
            <a:chOff x="6454140" y="2433206"/>
            <a:chExt cx="1600200" cy="1521574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D208C0F-2A9F-4CBE-80E3-CF91D2E2495B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66DEEC4-0581-45B3-A90E-E243C2FC26E4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0196B4F-2C24-4370-B38D-232BD1E7E313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607E7F-2738-43C5-B4B5-B04C68EEE35E}"/>
              </a:ext>
            </a:extLst>
          </p:cNvPr>
          <p:cNvGrpSpPr/>
          <p:nvPr/>
        </p:nvGrpSpPr>
        <p:grpSpPr>
          <a:xfrm>
            <a:off x="152400" y="1311275"/>
            <a:ext cx="1600200" cy="1521574"/>
            <a:chOff x="6454140" y="2433206"/>
            <a:chExt cx="1600200" cy="152157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C5DF04E-11B3-4B0E-96AA-4BFF3FC2B7B4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7F4C14-C051-4A1D-BD6F-B1B73CFD0524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943850F-C774-4E18-A923-1A56146F89D1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36AE45-67FD-405D-B8C9-20C7E435DE05}"/>
              </a:ext>
            </a:extLst>
          </p:cNvPr>
          <p:cNvCxnSpPr/>
          <p:nvPr/>
        </p:nvCxnSpPr>
        <p:spPr>
          <a:xfrm flipH="1">
            <a:off x="1584960" y="6058535"/>
            <a:ext cx="1112520" cy="111771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3727ACB-5BD0-4A1E-96E8-E6BC86E7550C}"/>
              </a:ext>
            </a:extLst>
          </p:cNvPr>
          <p:cNvCxnSpPr/>
          <p:nvPr/>
        </p:nvCxnSpPr>
        <p:spPr>
          <a:xfrm flipH="1">
            <a:off x="1775460" y="5944235"/>
            <a:ext cx="1112520" cy="111771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EB66F8-7755-4D31-B7D0-4A2CD5A6BFB1}"/>
              </a:ext>
            </a:extLst>
          </p:cNvPr>
          <p:cNvSpPr/>
          <p:nvPr/>
        </p:nvSpPr>
        <p:spPr>
          <a:xfrm>
            <a:off x="0" y="6571861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7D93E-7388-4F21-A0DA-ED1B6A608CB7}"/>
              </a:ext>
            </a:extLst>
          </p:cNvPr>
          <p:cNvSpPr/>
          <p:nvPr/>
        </p:nvSpPr>
        <p:spPr>
          <a:xfrm>
            <a:off x="8969829" y="6571861"/>
            <a:ext cx="3222171" cy="2861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E74F24-3A69-461A-A95B-9E4EEF0A5DD5}"/>
              </a:ext>
            </a:extLst>
          </p:cNvPr>
          <p:cNvSpPr txBox="1"/>
          <p:nvPr/>
        </p:nvSpPr>
        <p:spPr>
          <a:xfrm>
            <a:off x="11103303" y="6627344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E9A5CC1-9E8E-438A-8E6B-304C9E84ABD6}"/>
              </a:ext>
            </a:extLst>
          </p:cNvPr>
          <p:cNvSpPr/>
          <p:nvPr/>
        </p:nvSpPr>
        <p:spPr>
          <a:xfrm>
            <a:off x="8752114" y="6682841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134C0-3996-46B5-92E9-22C54B03B970}"/>
              </a:ext>
            </a:extLst>
          </p:cNvPr>
          <p:cNvSpPr txBox="1"/>
          <p:nvPr/>
        </p:nvSpPr>
        <p:spPr>
          <a:xfrm>
            <a:off x="239580" y="6627344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3BC7-ED7C-4798-995B-25C653ED5941}"/>
              </a:ext>
            </a:extLst>
          </p:cNvPr>
          <p:cNvSpPr txBox="1"/>
          <p:nvPr/>
        </p:nvSpPr>
        <p:spPr>
          <a:xfrm>
            <a:off x="2035503" y="2170398"/>
            <a:ext cx="4891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AWS Cloud Migration</a:t>
            </a:r>
          </a:p>
          <a:p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시스템 인프라 구축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80F996-5D36-436C-A535-606AEBC3D37A}"/>
              </a:ext>
            </a:extLst>
          </p:cNvPr>
          <p:cNvCxnSpPr>
            <a:cxnSpLocks/>
          </p:cNvCxnSpPr>
          <p:nvPr/>
        </p:nvCxnSpPr>
        <p:spPr>
          <a:xfrm>
            <a:off x="2163594" y="3759147"/>
            <a:ext cx="4983966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1F30B6-385B-4427-A072-426D61C0E16C}"/>
              </a:ext>
            </a:extLst>
          </p:cNvPr>
          <p:cNvCxnSpPr>
            <a:cxnSpLocks/>
          </p:cNvCxnSpPr>
          <p:nvPr/>
        </p:nvCxnSpPr>
        <p:spPr>
          <a:xfrm>
            <a:off x="7787640" y="3759147"/>
            <a:ext cx="9525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22FFC3-F9CF-487E-B4AD-04994170ADFE}"/>
              </a:ext>
            </a:extLst>
          </p:cNvPr>
          <p:cNvSpPr txBox="1"/>
          <p:nvPr/>
        </p:nvSpPr>
        <p:spPr>
          <a:xfrm>
            <a:off x="7158353" y="3637172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TO-BE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18A298B-138B-4A6E-835A-AD9FABE041EE}"/>
              </a:ext>
            </a:extLst>
          </p:cNvPr>
          <p:cNvSpPr/>
          <p:nvPr/>
        </p:nvSpPr>
        <p:spPr>
          <a:xfrm>
            <a:off x="2148354" y="1449239"/>
            <a:ext cx="4481046" cy="3004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5337F-99C1-43CC-85B6-2D466E0B7F5D}"/>
              </a:ext>
            </a:extLst>
          </p:cNvPr>
          <p:cNvSpPr txBox="1"/>
          <p:nvPr/>
        </p:nvSpPr>
        <p:spPr>
          <a:xfrm>
            <a:off x="2198843" y="1460603"/>
            <a:ext cx="308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A-2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김교현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이도현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오미영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선우황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10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5FF659-9479-4513-94B4-B11B659E36A2}"/>
              </a:ext>
            </a:extLst>
          </p:cNvPr>
          <p:cNvSpPr txBox="1"/>
          <p:nvPr/>
        </p:nvSpPr>
        <p:spPr>
          <a:xfrm>
            <a:off x="334963" y="933159"/>
            <a:ext cx="4130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평가 결과</a:t>
            </a: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7F8C106A-788D-4E8E-AF5D-0E8B53EB39A8}"/>
              </a:ext>
            </a:extLst>
          </p:cNvPr>
          <p:cNvGrpSpPr/>
          <p:nvPr/>
        </p:nvGrpSpPr>
        <p:grpSpPr>
          <a:xfrm>
            <a:off x="5539125" y="3000416"/>
            <a:ext cx="1952381" cy="1952381"/>
            <a:chOff x="5552381" y="3839353"/>
            <a:chExt cx="1952381" cy="1952381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357CBBBD-F2B5-436D-BCFC-9A52ED98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381" y="3839353"/>
              <a:ext cx="1952381" cy="1952381"/>
            </a:xfrm>
            <a:prstGeom prst="rect">
              <a:avLst/>
            </a:prstGeom>
          </p:spPr>
        </p:pic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A0F80FFF-12F3-4E18-BC0D-09503DA5A046}"/>
              </a:ext>
            </a:extLst>
          </p:cNvPr>
          <p:cNvGrpSpPr/>
          <p:nvPr/>
        </p:nvGrpSpPr>
        <p:grpSpPr>
          <a:xfrm>
            <a:off x="873738" y="2552240"/>
            <a:ext cx="1183625" cy="2525068"/>
            <a:chOff x="3959232" y="3571429"/>
            <a:chExt cx="1183625" cy="2525068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05C76D03-FEA8-4576-BC5B-64F06D9BA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9232" y="3571429"/>
              <a:ext cx="1183625" cy="2525068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51DE8599-F88F-40D4-B20D-28A8C6EBF3A5}"/>
              </a:ext>
            </a:extLst>
          </p:cNvPr>
          <p:cNvGrpSpPr/>
          <p:nvPr/>
        </p:nvGrpSpPr>
        <p:grpSpPr>
          <a:xfrm>
            <a:off x="2918258" y="2933749"/>
            <a:ext cx="2085714" cy="2085714"/>
            <a:chOff x="1380952" y="3848877"/>
            <a:chExt cx="2085714" cy="2085714"/>
          </a:xfrm>
        </p:grpSpPr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1D96C421-43C1-4498-97C2-A8892509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" y="3848877"/>
              <a:ext cx="2085714" cy="2085714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94289D8D-DBDE-404F-A386-64601E186D0E}"/>
              </a:ext>
            </a:extLst>
          </p:cNvPr>
          <p:cNvGrpSpPr/>
          <p:nvPr/>
        </p:nvGrpSpPr>
        <p:grpSpPr>
          <a:xfrm>
            <a:off x="9604773" y="3263509"/>
            <a:ext cx="2183488" cy="1576980"/>
            <a:chOff x="2823400" y="2865704"/>
            <a:chExt cx="1286534" cy="878411"/>
          </a:xfrm>
        </p:grpSpPr>
        <p:pic>
          <p:nvPicPr>
            <p:cNvPr id="30" name="Object 14">
              <a:extLst>
                <a:ext uri="{FF2B5EF4-FFF2-40B4-BE49-F238E27FC236}">
                  <a16:creationId xmlns:a16="http://schemas.microsoft.com/office/drawing/2014/main" id="{F81F19C7-F034-4DC9-8A8A-033D0FF5D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3400" y="2865704"/>
              <a:ext cx="1286534" cy="878411"/>
            </a:xfrm>
            <a:prstGeom prst="rect">
              <a:avLst/>
            </a:prstGeom>
          </p:spPr>
        </p:pic>
      </p:grpSp>
      <p:sp>
        <p:nvSpPr>
          <p:cNvPr id="2" name="같음 기호 1">
            <a:extLst>
              <a:ext uri="{FF2B5EF4-FFF2-40B4-BE49-F238E27FC236}">
                <a16:creationId xmlns:a16="http://schemas.microsoft.com/office/drawing/2014/main" id="{70AB3FFA-D6D9-48D0-A1DE-4F5E86606D2A}"/>
              </a:ext>
            </a:extLst>
          </p:cNvPr>
          <p:cNvSpPr/>
          <p:nvPr/>
        </p:nvSpPr>
        <p:spPr>
          <a:xfrm>
            <a:off x="7413617" y="3039647"/>
            <a:ext cx="1952381" cy="18302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E9593-30B9-48EF-92DA-8533BFD4CC50}"/>
              </a:ext>
            </a:extLst>
          </p:cNvPr>
          <p:cNvSpPr txBox="1"/>
          <p:nvPr/>
        </p:nvSpPr>
        <p:spPr>
          <a:xfrm>
            <a:off x="2725237" y="5369662"/>
            <a:ext cx="75801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추가적인 </a:t>
            </a:r>
            <a:r>
              <a:rPr lang="ko-KR" altLang="en-US" sz="35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</a:t>
            </a:r>
            <a:r>
              <a:rPr lang="ko-KR" altLang="en-US" sz="35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인력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소요가 불가피</a:t>
            </a:r>
          </a:p>
        </p:txBody>
      </p:sp>
    </p:spTree>
    <p:extLst>
      <p:ext uri="{BB962C8B-B14F-4D97-AF65-F5344CB8AC3E}">
        <p14:creationId xmlns:p14="http://schemas.microsoft.com/office/powerpoint/2010/main" val="329524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6E783EF-BA0D-44AE-8B1C-FD1A75A45D24}"/>
              </a:ext>
            </a:extLst>
          </p:cNvPr>
          <p:cNvGrpSpPr/>
          <p:nvPr/>
        </p:nvGrpSpPr>
        <p:grpSpPr>
          <a:xfrm>
            <a:off x="2320335" y="1369583"/>
            <a:ext cx="1591265" cy="2377193"/>
            <a:chOff x="3272834" y="315207"/>
            <a:chExt cx="4127143" cy="6171429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9FA29B49-6851-4233-B71A-D3BB91F5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834" y="315207"/>
              <a:ext cx="4127143" cy="6171429"/>
            </a:xfrm>
            <a:prstGeom prst="rect">
              <a:avLst/>
            </a:prstGeom>
          </p:spPr>
        </p:pic>
      </p:grpSp>
      <p:pic>
        <p:nvPicPr>
          <p:cNvPr id="25" name="Object 4">
            <a:extLst>
              <a:ext uri="{FF2B5EF4-FFF2-40B4-BE49-F238E27FC236}">
                <a16:creationId xmlns:a16="http://schemas.microsoft.com/office/drawing/2014/main" id="{FA3701AE-081F-4C99-8929-71999E9635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9538" y="3431964"/>
            <a:ext cx="2792857" cy="16063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B2AA71-25F4-40A3-9966-F13550EDA717}"/>
              </a:ext>
            </a:extLst>
          </p:cNvPr>
          <p:cNvSpPr txBox="1"/>
          <p:nvPr/>
        </p:nvSpPr>
        <p:spPr>
          <a:xfrm>
            <a:off x="1275038" y="5091332"/>
            <a:ext cx="93170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정부 지원 사업 추진을 위해 ㈜이룸에 컨설팅 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FCA42-A2EF-4D56-83B3-F548637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891"/>
            <a:ext cx="5042507" cy="28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CD557-DD73-4019-84C7-65EED5604D72}"/>
              </a:ext>
            </a:extLst>
          </p:cNvPr>
          <p:cNvSpPr/>
          <p:nvPr/>
        </p:nvSpPr>
        <p:spPr>
          <a:xfrm rot="5400000">
            <a:off x="6647114" y="-2686029"/>
            <a:ext cx="430885" cy="1017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5B3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94E14-624A-4A33-AEB9-94C08E4020A1}"/>
              </a:ext>
            </a:extLst>
          </p:cNvPr>
          <p:cNvSpPr txBox="1"/>
          <p:nvPr/>
        </p:nvSpPr>
        <p:spPr>
          <a:xfrm>
            <a:off x="2019814" y="2725873"/>
            <a:ext cx="730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255380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93343-E021-42CD-AEAA-79E6C8BB2A51}"/>
              </a:ext>
            </a:extLst>
          </p:cNvPr>
          <p:cNvSpPr txBox="1"/>
          <p:nvPr/>
        </p:nvSpPr>
        <p:spPr>
          <a:xfrm>
            <a:off x="-368891" y="351187"/>
            <a:ext cx="4130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 요청사항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322E4-9607-4E72-A2B0-9DD47BBD2AE2}"/>
              </a:ext>
            </a:extLst>
          </p:cNvPr>
          <p:cNvGrpSpPr/>
          <p:nvPr/>
        </p:nvGrpSpPr>
        <p:grpSpPr>
          <a:xfrm>
            <a:off x="1145086" y="917080"/>
            <a:ext cx="10569291" cy="5589733"/>
            <a:chOff x="907092" y="982129"/>
            <a:chExt cx="9144000" cy="51640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89C776-C352-4B59-9287-B19E09C33342}"/>
                </a:ext>
              </a:extLst>
            </p:cNvPr>
            <p:cNvSpPr/>
            <p:nvPr/>
          </p:nvSpPr>
          <p:spPr>
            <a:xfrm>
              <a:off x="907092" y="982129"/>
              <a:ext cx="9144000" cy="5164038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DDF3049-A512-4453-BC40-657E0756C958}"/>
                </a:ext>
              </a:extLst>
            </p:cNvPr>
            <p:cNvCxnSpPr/>
            <p:nvPr/>
          </p:nvCxnSpPr>
          <p:spPr>
            <a:xfrm>
              <a:off x="907092" y="1393639"/>
              <a:ext cx="9144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D04E2-75E3-4007-ADB4-9B8E5008A96C}"/>
                </a:ext>
              </a:extLst>
            </p:cNvPr>
            <p:cNvGrpSpPr/>
            <p:nvPr/>
          </p:nvGrpSpPr>
          <p:grpSpPr>
            <a:xfrm>
              <a:off x="8827500" y="1033599"/>
              <a:ext cx="324000" cy="216000"/>
              <a:chOff x="166350" y="1327837"/>
              <a:chExt cx="443397" cy="29283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4E2467B-0BFB-4ACD-9FF0-55195C3D69B3}"/>
                  </a:ext>
                </a:extLst>
              </p:cNvPr>
              <p:cNvSpPr/>
              <p:nvPr/>
            </p:nvSpPr>
            <p:spPr>
              <a:xfrm rot="2230945">
                <a:off x="333684" y="1551167"/>
                <a:ext cx="276063" cy="695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3E10B3F-0801-4717-A76B-A67EBD306882}"/>
                  </a:ext>
                </a:extLst>
              </p:cNvPr>
              <p:cNvSpPr/>
              <p:nvPr/>
            </p:nvSpPr>
            <p:spPr>
              <a:xfrm>
                <a:off x="166350" y="1327837"/>
                <a:ext cx="275447" cy="278503"/>
              </a:xfrm>
              <a:prstGeom prst="ellipse">
                <a:avLst/>
              </a:prstGeom>
              <a:solidFill>
                <a:srgbClr val="95B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1E4CC6-60B7-417B-8A42-95B0974F2AEC}"/>
                </a:ext>
              </a:extLst>
            </p:cNvPr>
            <p:cNvCxnSpPr/>
            <p:nvPr/>
          </p:nvCxnSpPr>
          <p:spPr>
            <a:xfrm>
              <a:off x="9439532" y="112017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7486FF-9944-4CF3-9E98-E9802E720557}"/>
                </a:ext>
              </a:extLst>
            </p:cNvPr>
            <p:cNvCxnSpPr/>
            <p:nvPr/>
          </p:nvCxnSpPr>
          <p:spPr>
            <a:xfrm>
              <a:off x="9439532" y="1181494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41AF4E4-D8B9-4CFC-BA0C-7DB456F40AEA}"/>
                </a:ext>
              </a:extLst>
            </p:cNvPr>
            <p:cNvCxnSpPr/>
            <p:nvPr/>
          </p:nvCxnSpPr>
          <p:spPr>
            <a:xfrm>
              <a:off x="9439532" y="124962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4F5104-4E4C-4177-BE21-8EE25149121A}"/>
                </a:ext>
              </a:extLst>
            </p:cNvPr>
            <p:cNvGrpSpPr/>
            <p:nvPr/>
          </p:nvGrpSpPr>
          <p:grpSpPr>
            <a:xfrm>
              <a:off x="1014596" y="1045097"/>
              <a:ext cx="288032" cy="272793"/>
              <a:chOff x="3563888" y="1491630"/>
              <a:chExt cx="288032" cy="27279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5A0156-40BC-458E-B0C8-E8A655203547}"/>
                  </a:ext>
                </a:extLst>
              </p:cNvPr>
              <p:cNvGrpSpPr/>
              <p:nvPr/>
            </p:nvGrpSpPr>
            <p:grpSpPr>
              <a:xfrm>
                <a:off x="3563888" y="1491630"/>
                <a:ext cx="151636" cy="272793"/>
                <a:chOff x="3563888" y="1491630"/>
                <a:chExt cx="151636" cy="272793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5765C13-C58A-4E8C-A6B3-0D9D39532812}"/>
                    </a:ext>
                  </a:extLst>
                </p:cNvPr>
                <p:cNvCxnSpPr/>
                <p:nvPr/>
              </p:nvCxnSpPr>
              <p:spPr>
                <a:xfrm flipH="1">
                  <a:off x="3563888" y="1491630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09B2714-25A3-413B-B1BF-5264BEB51807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571508" y="1620407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7E20986-AD0C-4B48-9195-0CAF6323E2B1}"/>
                  </a:ext>
                </a:extLst>
              </p:cNvPr>
              <p:cNvCxnSpPr/>
              <p:nvPr/>
            </p:nvCxnSpPr>
            <p:spPr>
              <a:xfrm flipH="1">
                <a:off x="3571508" y="1625518"/>
                <a:ext cx="2804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3120DB4-CA0E-4B15-B58C-AF507C03E382}"/>
                </a:ext>
              </a:extLst>
            </p:cNvPr>
            <p:cNvGrpSpPr/>
            <p:nvPr/>
          </p:nvGrpSpPr>
          <p:grpSpPr>
            <a:xfrm>
              <a:off x="1158612" y="5613726"/>
              <a:ext cx="432048" cy="416809"/>
              <a:chOff x="4427984" y="1347614"/>
              <a:chExt cx="432048" cy="416809"/>
            </a:xfrm>
          </p:grpSpPr>
          <p:sp>
            <p:nvSpPr>
              <p:cNvPr id="34" name="모서리가 둥근 직사각형 24">
                <a:extLst>
                  <a:ext uri="{FF2B5EF4-FFF2-40B4-BE49-F238E27FC236}">
                    <a16:creationId xmlns:a16="http://schemas.microsoft.com/office/drawing/2014/main" id="{48DE7569-3BDE-4846-9D5B-4A3D555508AD}"/>
                  </a:ext>
                </a:extLst>
              </p:cNvPr>
              <p:cNvSpPr/>
              <p:nvPr/>
            </p:nvSpPr>
            <p:spPr>
              <a:xfrm>
                <a:off x="4427984" y="1347614"/>
                <a:ext cx="432048" cy="41680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BC4A249-D062-4337-9630-3FDDC5A4A1F1}"/>
                  </a:ext>
                </a:extLst>
              </p:cNvPr>
              <p:cNvCxnSpPr/>
              <p:nvPr/>
            </p:nvCxnSpPr>
            <p:spPr>
              <a:xfrm flipH="1">
                <a:off x="4503802" y="1565257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0D1D85D-6F85-4675-82DA-508C76D3CDAC}"/>
                  </a:ext>
                </a:extLst>
              </p:cNvPr>
              <p:cNvCxnSpPr/>
              <p:nvPr/>
            </p:nvCxnSpPr>
            <p:spPr>
              <a:xfrm rot="5400000" flipH="1">
                <a:off x="4503802" y="1568578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웃는 얼굴 36">
              <a:extLst>
                <a:ext uri="{FF2B5EF4-FFF2-40B4-BE49-F238E27FC236}">
                  <a16:creationId xmlns:a16="http://schemas.microsoft.com/office/drawing/2014/main" id="{C2BD8A0C-A91D-43E3-8AFC-E536A43F967C}"/>
                </a:ext>
              </a:extLst>
            </p:cNvPr>
            <p:cNvSpPr/>
            <p:nvPr/>
          </p:nvSpPr>
          <p:spPr>
            <a:xfrm>
              <a:off x="8863468" y="5666664"/>
              <a:ext cx="360040" cy="336051"/>
            </a:xfrm>
            <a:prstGeom prst="smileyF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56488B-DDC0-4658-AF85-FF52E237E283}"/>
                </a:ext>
              </a:extLst>
            </p:cNvPr>
            <p:cNvSpPr txBox="1"/>
            <p:nvPr/>
          </p:nvSpPr>
          <p:spPr>
            <a:xfrm>
              <a:off x="9331492" y="5540611"/>
              <a:ext cx="396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65000"/>
                    </a:schemeClr>
                  </a:solidFill>
                </a:rPr>
                <a:t>#</a:t>
              </a:r>
              <a:endParaRPr lang="ko-KR" altLang="en-US" sz="3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63530C-35DC-4853-8137-18C9E40EDDD3}"/>
                </a:ext>
              </a:extLst>
            </p:cNvPr>
            <p:cNvSpPr txBox="1"/>
            <p:nvPr/>
          </p:nvSpPr>
          <p:spPr>
            <a:xfrm>
              <a:off x="1374636" y="1033599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Rix대학일기 Medium" pitchFamily="18" charset="-127"/>
                  <a:ea typeface="Rix대학일기 Medium" pitchFamily="18" charset="-127"/>
                </a:rPr>
                <a:t>고객사 인터뷰</a:t>
              </a:r>
            </a:p>
          </p:txBody>
        </p:sp>
        <p:sp>
          <p:nvSpPr>
            <p:cNvPr id="40" name="사각형 설명선 14">
              <a:extLst>
                <a:ext uri="{FF2B5EF4-FFF2-40B4-BE49-F238E27FC236}">
                  <a16:creationId xmlns:a16="http://schemas.microsoft.com/office/drawing/2014/main" id="{C62A7814-84E6-4E27-A9AE-3959160B3ECE}"/>
                </a:ext>
              </a:extLst>
            </p:cNvPr>
            <p:cNvSpPr/>
            <p:nvPr/>
          </p:nvSpPr>
          <p:spPr>
            <a:xfrm>
              <a:off x="1166232" y="3418486"/>
              <a:ext cx="4699631" cy="604626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정부지원 사업을 시작하기 위해 사업 요구 조건에 맞는 인프라를 구축하고자 합니다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 설명선 31">
              <a:extLst>
                <a:ext uri="{FF2B5EF4-FFF2-40B4-BE49-F238E27FC236}">
                  <a16:creationId xmlns:a16="http://schemas.microsoft.com/office/drawing/2014/main" id="{10DA92F4-98EE-4CDB-8CA9-129EE06B99E3}"/>
                </a:ext>
              </a:extLst>
            </p:cNvPr>
            <p:cNvSpPr/>
            <p:nvPr/>
          </p:nvSpPr>
          <p:spPr>
            <a:xfrm flipH="1">
              <a:off x="6407706" y="1618460"/>
              <a:ext cx="3378666" cy="776306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rgbClr val="FFEE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안녕하세요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토폴로지 설계에 앞서 요구사항 인터뷰를 시작하겠습니다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 설명선 34">
              <a:extLst>
                <a:ext uri="{FF2B5EF4-FFF2-40B4-BE49-F238E27FC236}">
                  <a16:creationId xmlns:a16="http://schemas.microsoft.com/office/drawing/2014/main" id="{49B62F8B-1B01-41F9-BFE3-CC068DC9993F}"/>
                </a:ext>
              </a:extLst>
            </p:cNvPr>
            <p:cNvSpPr/>
            <p:nvPr/>
          </p:nvSpPr>
          <p:spPr>
            <a:xfrm>
              <a:off x="1094223" y="5036554"/>
              <a:ext cx="4096142" cy="875573"/>
            </a:xfrm>
            <a:prstGeom prst="wedgeRectCallout">
              <a:avLst>
                <a:gd name="adj1" fmla="val -58955"/>
                <a:gd name="adj2" fmla="val 232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아니요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저희 회사에서 지속적인 사업 확장으로 현재 레거시 시스템으로는 신규 사업 진행이 어려운 상태입니다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사각형 설명선 36">
              <a:extLst>
                <a:ext uri="{FF2B5EF4-FFF2-40B4-BE49-F238E27FC236}">
                  <a16:creationId xmlns:a16="http://schemas.microsoft.com/office/drawing/2014/main" id="{4FB5F243-7D87-40E7-8ADB-0EF5A6458DAC}"/>
                </a:ext>
              </a:extLst>
            </p:cNvPr>
            <p:cNvSpPr/>
            <p:nvPr/>
          </p:nvSpPr>
          <p:spPr>
            <a:xfrm flipH="1">
              <a:off x="6255990" y="2525532"/>
              <a:ext cx="3530381" cy="675961"/>
            </a:xfrm>
            <a:prstGeom prst="wedgeRectCallout">
              <a:avLst>
                <a:gd name="adj1" fmla="val -56144"/>
                <a:gd name="adj2" fmla="val 23241"/>
              </a:avLst>
            </a:prstGeom>
            <a:solidFill>
              <a:srgbClr val="FFEE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귀사께서는</a:t>
              </a:r>
              <a:r>
                <a:rPr lang="ko-KR" altLang="en-US" dirty="0">
                  <a:solidFill>
                    <a:schemeClr val="tx1"/>
                  </a:solidFill>
                </a:rPr>
                <a:t> 어떤 이유로 인프라 구축을 원하시나요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사각형 설명선 36">
            <a:extLst>
              <a:ext uri="{FF2B5EF4-FFF2-40B4-BE49-F238E27FC236}">
                <a16:creationId xmlns:a16="http://schemas.microsoft.com/office/drawing/2014/main" id="{FAE6CFC7-B7CF-4B2D-BF24-C483E2EABC44}"/>
              </a:ext>
            </a:extLst>
          </p:cNvPr>
          <p:cNvSpPr/>
          <p:nvPr/>
        </p:nvSpPr>
        <p:spPr>
          <a:xfrm flipH="1">
            <a:off x="7261371" y="4429841"/>
            <a:ext cx="4080668" cy="731684"/>
          </a:xfrm>
          <a:prstGeom prst="wedgeRectCallout">
            <a:avLst>
              <a:gd name="adj1" fmla="val -56144"/>
              <a:gd name="adj2" fmla="val 23241"/>
            </a:avLst>
          </a:prstGeom>
          <a:solidFill>
            <a:srgbClr val="FFE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현재 온프라미스 환경에서 신규 사업을 진행하실 </a:t>
            </a:r>
            <a:r>
              <a:rPr lang="ko-KR" altLang="en-US" dirty="0" err="1">
                <a:solidFill>
                  <a:schemeClr val="tx1"/>
                </a:solidFill>
              </a:rPr>
              <a:t>예정이신가요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74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322E4-9607-4E72-A2B0-9DD47BBD2AE2}"/>
              </a:ext>
            </a:extLst>
          </p:cNvPr>
          <p:cNvGrpSpPr/>
          <p:nvPr/>
        </p:nvGrpSpPr>
        <p:grpSpPr>
          <a:xfrm>
            <a:off x="1145086" y="468747"/>
            <a:ext cx="10569291" cy="6105696"/>
            <a:chOff x="907092" y="974317"/>
            <a:chExt cx="9144000" cy="51640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89C776-C352-4B59-9287-B19E09C33342}"/>
                </a:ext>
              </a:extLst>
            </p:cNvPr>
            <p:cNvSpPr/>
            <p:nvPr/>
          </p:nvSpPr>
          <p:spPr>
            <a:xfrm>
              <a:off x="907092" y="974317"/>
              <a:ext cx="9144000" cy="5164038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DDF3049-A512-4453-BC40-657E0756C958}"/>
                </a:ext>
              </a:extLst>
            </p:cNvPr>
            <p:cNvCxnSpPr/>
            <p:nvPr/>
          </p:nvCxnSpPr>
          <p:spPr>
            <a:xfrm>
              <a:off x="907092" y="1393639"/>
              <a:ext cx="9144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D04E2-75E3-4007-ADB4-9B8E5008A96C}"/>
                </a:ext>
              </a:extLst>
            </p:cNvPr>
            <p:cNvGrpSpPr/>
            <p:nvPr/>
          </p:nvGrpSpPr>
          <p:grpSpPr>
            <a:xfrm>
              <a:off x="8827500" y="1033599"/>
              <a:ext cx="324000" cy="216000"/>
              <a:chOff x="166350" y="1327837"/>
              <a:chExt cx="443397" cy="29283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4E2467B-0BFB-4ACD-9FF0-55195C3D69B3}"/>
                  </a:ext>
                </a:extLst>
              </p:cNvPr>
              <p:cNvSpPr/>
              <p:nvPr/>
            </p:nvSpPr>
            <p:spPr>
              <a:xfrm rot="2230945">
                <a:off x="333684" y="1551167"/>
                <a:ext cx="276063" cy="695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3E10B3F-0801-4717-A76B-A67EBD306882}"/>
                  </a:ext>
                </a:extLst>
              </p:cNvPr>
              <p:cNvSpPr/>
              <p:nvPr/>
            </p:nvSpPr>
            <p:spPr>
              <a:xfrm>
                <a:off x="166350" y="1327837"/>
                <a:ext cx="275447" cy="278503"/>
              </a:xfrm>
              <a:prstGeom prst="ellipse">
                <a:avLst/>
              </a:prstGeom>
              <a:solidFill>
                <a:srgbClr val="95B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1E4CC6-60B7-417B-8A42-95B0974F2AEC}"/>
                </a:ext>
              </a:extLst>
            </p:cNvPr>
            <p:cNvCxnSpPr/>
            <p:nvPr/>
          </p:nvCxnSpPr>
          <p:spPr>
            <a:xfrm>
              <a:off x="9439532" y="112017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7486FF-9944-4CF3-9E98-E9802E720557}"/>
                </a:ext>
              </a:extLst>
            </p:cNvPr>
            <p:cNvCxnSpPr/>
            <p:nvPr/>
          </p:nvCxnSpPr>
          <p:spPr>
            <a:xfrm>
              <a:off x="9439532" y="1181494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41AF4E4-D8B9-4CFC-BA0C-7DB456F40AEA}"/>
                </a:ext>
              </a:extLst>
            </p:cNvPr>
            <p:cNvCxnSpPr/>
            <p:nvPr/>
          </p:nvCxnSpPr>
          <p:spPr>
            <a:xfrm>
              <a:off x="9439532" y="124962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4F5104-4E4C-4177-BE21-8EE25149121A}"/>
                </a:ext>
              </a:extLst>
            </p:cNvPr>
            <p:cNvGrpSpPr/>
            <p:nvPr/>
          </p:nvGrpSpPr>
          <p:grpSpPr>
            <a:xfrm>
              <a:off x="1014596" y="1045097"/>
              <a:ext cx="288032" cy="272793"/>
              <a:chOff x="3563888" y="1491630"/>
              <a:chExt cx="288032" cy="27279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5A0156-40BC-458E-B0C8-E8A655203547}"/>
                  </a:ext>
                </a:extLst>
              </p:cNvPr>
              <p:cNvGrpSpPr/>
              <p:nvPr/>
            </p:nvGrpSpPr>
            <p:grpSpPr>
              <a:xfrm>
                <a:off x="3563888" y="1491630"/>
                <a:ext cx="151636" cy="272793"/>
                <a:chOff x="3563888" y="1491630"/>
                <a:chExt cx="151636" cy="272793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5765C13-C58A-4E8C-A6B3-0D9D39532812}"/>
                    </a:ext>
                  </a:extLst>
                </p:cNvPr>
                <p:cNvCxnSpPr/>
                <p:nvPr/>
              </p:nvCxnSpPr>
              <p:spPr>
                <a:xfrm flipH="1">
                  <a:off x="3563888" y="1491630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09B2714-25A3-413B-B1BF-5264BEB51807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571508" y="1620407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7E20986-AD0C-4B48-9195-0CAF6323E2B1}"/>
                  </a:ext>
                </a:extLst>
              </p:cNvPr>
              <p:cNvCxnSpPr/>
              <p:nvPr/>
            </p:nvCxnSpPr>
            <p:spPr>
              <a:xfrm flipH="1">
                <a:off x="3571508" y="1625518"/>
                <a:ext cx="2804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3120DB4-CA0E-4B15-B58C-AF507C03E382}"/>
                </a:ext>
              </a:extLst>
            </p:cNvPr>
            <p:cNvGrpSpPr/>
            <p:nvPr/>
          </p:nvGrpSpPr>
          <p:grpSpPr>
            <a:xfrm>
              <a:off x="1158612" y="5613726"/>
              <a:ext cx="432048" cy="416809"/>
              <a:chOff x="4427984" y="1347614"/>
              <a:chExt cx="432048" cy="416809"/>
            </a:xfrm>
          </p:grpSpPr>
          <p:sp>
            <p:nvSpPr>
              <p:cNvPr id="34" name="모서리가 둥근 직사각형 24">
                <a:extLst>
                  <a:ext uri="{FF2B5EF4-FFF2-40B4-BE49-F238E27FC236}">
                    <a16:creationId xmlns:a16="http://schemas.microsoft.com/office/drawing/2014/main" id="{48DE7569-3BDE-4846-9D5B-4A3D555508AD}"/>
                  </a:ext>
                </a:extLst>
              </p:cNvPr>
              <p:cNvSpPr/>
              <p:nvPr/>
            </p:nvSpPr>
            <p:spPr>
              <a:xfrm>
                <a:off x="4427984" y="1347614"/>
                <a:ext cx="432048" cy="41680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BC4A249-D062-4337-9630-3FDDC5A4A1F1}"/>
                  </a:ext>
                </a:extLst>
              </p:cNvPr>
              <p:cNvCxnSpPr/>
              <p:nvPr/>
            </p:nvCxnSpPr>
            <p:spPr>
              <a:xfrm flipH="1">
                <a:off x="4503802" y="1565257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0D1D85D-6F85-4675-82DA-508C76D3CDAC}"/>
                  </a:ext>
                </a:extLst>
              </p:cNvPr>
              <p:cNvCxnSpPr/>
              <p:nvPr/>
            </p:nvCxnSpPr>
            <p:spPr>
              <a:xfrm rot="5400000" flipH="1">
                <a:off x="4503802" y="1568578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웃는 얼굴 36">
              <a:extLst>
                <a:ext uri="{FF2B5EF4-FFF2-40B4-BE49-F238E27FC236}">
                  <a16:creationId xmlns:a16="http://schemas.microsoft.com/office/drawing/2014/main" id="{C2BD8A0C-A91D-43E3-8AFC-E536A43F967C}"/>
                </a:ext>
              </a:extLst>
            </p:cNvPr>
            <p:cNvSpPr/>
            <p:nvPr/>
          </p:nvSpPr>
          <p:spPr>
            <a:xfrm>
              <a:off x="8863468" y="5666664"/>
              <a:ext cx="360040" cy="336051"/>
            </a:xfrm>
            <a:prstGeom prst="smileyF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56488B-DDC0-4658-AF85-FF52E237E283}"/>
                </a:ext>
              </a:extLst>
            </p:cNvPr>
            <p:cNvSpPr txBox="1"/>
            <p:nvPr/>
          </p:nvSpPr>
          <p:spPr>
            <a:xfrm>
              <a:off x="9331492" y="5540611"/>
              <a:ext cx="396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65000"/>
                    </a:schemeClr>
                  </a:solidFill>
                </a:rPr>
                <a:t>#</a:t>
              </a:r>
              <a:endParaRPr lang="ko-KR" altLang="en-US" sz="3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63530C-35DC-4853-8137-18C9E40EDDD3}"/>
                </a:ext>
              </a:extLst>
            </p:cNvPr>
            <p:cNvSpPr txBox="1"/>
            <p:nvPr/>
          </p:nvSpPr>
          <p:spPr>
            <a:xfrm>
              <a:off x="1374636" y="1033599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Rix대학일기 Medium" pitchFamily="18" charset="-127"/>
                  <a:ea typeface="Rix대학일기 Medium" pitchFamily="18" charset="-127"/>
                </a:rPr>
                <a:t>고객사 인터뷰</a:t>
              </a:r>
            </a:p>
          </p:txBody>
        </p:sp>
        <p:sp>
          <p:nvSpPr>
            <p:cNvPr id="40" name="사각형 설명선 14">
              <a:extLst>
                <a:ext uri="{FF2B5EF4-FFF2-40B4-BE49-F238E27FC236}">
                  <a16:creationId xmlns:a16="http://schemas.microsoft.com/office/drawing/2014/main" id="{C62A7814-84E6-4E27-A9AE-3959160B3ECE}"/>
                </a:ext>
              </a:extLst>
            </p:cNvPr>
            <p:cNvSpPr/>
            <p:nvPr/>
          </p:nvSpPr>
          <p:spPr>
            <a:xfrm>
              <a:off x="1234430" y="2491054"/>
              <a:ext cx="4096142" cy="580835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정부 지원사업을 위한 온프라미스 확장은 어려울 것 같습니다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 설명선 31">
              <a:extLst>
                <a:ext uri="{FF2B5EF4-FFF2-40B4-BE49-F238E27FC236}">
                  <a16:creationId xmlns:a16="http://schemas.microsoft.com/office/drawing/2014/main" id="{10DA92F4-98EE-4CDB-8CA9-129EE06B99E3}"/>
                </a:ext>
              </a:extLst>
            </p:cNvPr>
            <p:cNvSpPr/>
            <p:nvPr/>
          </p:nvSpPr>
          <p:spPr>
            <a:xfrm flipH="1">
              <a:off x="5638288" y="1617955"/>
              <a:ext cx="4148083" cy="618839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rgbClr val="FFEE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그러면 추가적인 리소스 확장이 가능할까요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 설명선 34">
              <a:extLst>
                <a:ext uri="{FF2B5EF4-FFF2-40B4-BE49-F238E27FC236}">
                  <a16:creationId xmlns:a16="http://schemas.microsoft.com/office/drawing/2014/main" id="{49B62F8B-1B01-41F9-BFE3-CC068DC9993F}"/>
                </a:ext>
              </a:extLst>
            </p:cNvPr>
            <p:cNvSpPr/>
            <p:nvPr/>
          </p:nvSpPr>
          <p:spPr>
            <a:xfrm>
              <a:off x="1234430" y="3887485"/>
              <a:ext cx="4523284" cy="716705"/>
            </a:xfrm>
            <a:prstGeom prst="wedgeRectCallout">
              <a:avLst>
                <a:gd name="adj1" fmla="val -55245"/>
                <a:gd name="adj2" fmla="val 232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정부 사업을 위해 </a:t>
              </a:r>
              <a:r>
                <a:rPr lang="en-US" altLang="ko-KR" dirty="0">
                  <a:solidFill>
                    <a:schemeClr val="tx1"/>
                  </a:solidFill>
                </a:rPr>
                <a:t>DDOS </a:t>
              </a:r>
              <a:r>
                <a:rPr lang="ko-KR" altLang="en-US" dirty="0">
                  <a:solidFill>
                    <a:schemeClr val="tx1"/>
                  </a:solidFill>
                </a:rPr>
                <a:t>및 시스템 공격으로부터 보안성을 갖춰야 합니다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사각형 설명선 36">
            <a:extLst>
              <a:ext uri="{FF2B5EF4-FFF2-40B4-BE49-F238E27FC236}">
                <a16:creationId xmlns:a16="http://schemas.microsoft.com/office/drawing/2014/main" id="{FAE6CFC7-B7CF-4B2D-BF24-C483E2EABC44}"/>
              </a:ext>
            </a:extLst>
          </p:cNvPr>
          <p:cNvSpPr/>
          <p:nvPr/>
        </p:nvSpPr>
        <p:spPr>
          <a:xfrm flipH="1">
            <a:off x="6539344" y="3091108"/>
            <a:ext cx="4869049" cy="731684"/>
          </a:xfrm>
          <a:prstGeom prst="wedgeRectCallout">
            <a:avLst>
              <a:gd name="adj1" fmla="val -56144"/>
              <a:gd name="adj2" fmla="val 23241"/>
            </a:avLst>
          </a:prstGeom>
          <a:solidFill>
            <a:srgbClr val="FFE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알겠습니다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추가적인 인프라 요건이 있나요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사각형 설명선 34">
            <a:extLst>
              <a:ext uri="{FF2B5EF4-FFF2-40B4-BE49-F238E27FC236}">
                <a16:creationId xmlns:a16="http://schemas.microsoft.com/office/drawing/2014/main" id="{E8E234D4-460B-49FD-8C58-C02C719BDACC}"/>
              </a:ext>
            </a:extLst>
          </p:cNvPr>
          <p:cNvSpPr/>
          <p:nvPr/>
        </p:nvSpPr>
        <p:spPr>
          <a:xfrm>
            <a:off x="1523447" y="4866903"/>
            <a:ext cx="5828698" cy="947245"/>
          </a:xfrm>
          <a:prstGeom prst="wedgeRectCallout">
            <a:avLst>
              <a:gd name="adj1" fmla="val -55245"/>
              <a:gd name="adj2" fmla="val 2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사업 진행 중 특정 기간에 트래픽이 높아질 수 있기 때문에 서버가 </a:t>
            </a:r>
            <a:r>
              <a:rPr lang="ko-KR" altLang="en-US" dirty="0" err="1">
                <a:solidFill>
                  <a:schemeClr val="tx1"/>
                </a:solidFill>
              </a:rPr>
              <a:t>다운되서는</a:t>
            </a:r>
            <a:r>
              <a:rPr lang="ko-KR" altLang="en-US" dirty="0">
                <a:solidFill>
                  <a:schemeClr val="tx1"/>
                </a:solidFill>
              </a:rPr>
              <a:t> 안됩니다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하지만 서버 유지 비용이 염려됩니다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 설명선 36">
            <a:extLst>
              <a:ext uri="{FF2B5EF4-FFF2-40B4-BE49-F238E27FC236}">
                <a16:creationId xmlns:a16="http://schemas.microsoft.com/office/drawing/2014/main" id="{DBCB7662-8894-4391-A316-54B46D9A5383}"/>
              </a:ext>
            </a:extLst>
          </p:cNvPr>
          <p:cNvSpPr/>
          <p:nvPr/>
        </p:nvSpPr>
        <p:spPr>
          <a:xfrm flipH="1">
            <a:off x="7148945" y="5820679"/>
            <a:ext cx="4191471" cy="731684"/>
          </a:xfrm>
          <a:prstGeom prst="wedgeRectCallout">
            <a:avLst>
              <a:gd name="adj1" fmla="val -56144"/>
              <a:gd name="adj2" fmla="val 23241"/>
            </a:avLst>
          </a:prstGeom>
          <a:solidFill>
            <a:srgbClr val="FFE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비용 효율적이지만 탄력적인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인프라를 </a:t>
            </a:r>
            <a:r>
              <a:rPr lang="ko-KR" altLang="en-US" dirty="0" err="1">
                <a:solidFill>
                  <a:schemeClr val="tx1"/>
                </a:solidFill>
              </a:rPr>
              <a:t>원하시는군요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47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322E4-9607-4E72-A2B0-9DD47BBD2AE2}"/>
              </a:ext>
            </a:extLst>
          </p:cNvPr>
          <p:cNvGrpSpPr/>
          <p:nvPr/>
        </p:nvGrpSpPr>
        <p:grpSpPr>
          <a:xfrm>
            <a:off x="1145086" y="468747"/>
            <a:ext cx="10569291" cy="6105696"/>
            <a:chOff x="907092" y="974317"/>
            <a:chExt cx="9144000" cy="51640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89C776-C352-4B59-9287-B19E09C33342}"/>
                </a:ext>
              </a:extLst>
            </p:cNvPr>
            <p:cNvSpPr/>
            <p:nvPr/>
          </p:nvSpPr>
          <p:spPr>
            <a:xfrm>
              <a:off x="907092" y="974317"/>
              <a:ext cx="9144000" cy="5164038"/>
            </a:xfrm>
            <a:prstGeom prst="rect">
              <a:avLst/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DDF3049-A512-4453-BC40-657E0756C958}"/>
                </a:ext>
              </a:extLst>
            </p:cNvPr>
            <p:cNvCxnSpPr/>
            <p:nvPr/>
          </p:nvCxnSpPr>
          <p:spPr>
            <a:xfrm>
              <a:off x="907092" y="1393639"/>
              <a:ext cx="9144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D04E2-75E3-4007-ADB4-9B8E5008A96C}"/>
                </a:ext>
              </a:extLst>
            </p:cNvPr>
            <p:cNvGrpSpPr/>
            <p:nvPr/>
          </p:nvGrpSpPr>
          <p:grpSpPr>
            <a:xfrm>
              <a:off x="8827500" y="1033599"/>
              <a:ext cx="324000" cy="216000"/>
              <a:chOff x="166350" y="1327837"/>
              <a:chExt cx="443397" cy="29283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4E2467B-0BFB-4ACD-9FF0-55195C3D69B3}"/>
                  </a:ext>
                </a:extLst>
              </p:cNvPr>
              <p:cNvSpPr/>
              <p:nvPr/>
            </p:nvSpPr>
            <p:spPr>
              <a:xfrm rot="2230945">
                <a:off x="333684" y="1551167"/>
                <a:ext cx="276063" cy="695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3E10B3F-0801-4717-A76B-A67EBD306882}"/>
                  </a:ext>
                </a:extLst>
              </p:cNvPr>
              <p:cNvSpPr/>
              <p:nvPr/>
            </p:nvSpPr>
            <p:spPr>
              <a:xfrm>
                <a:off x="166350" y="1327837"/>
                <a:ext cx="275447" cy="278503"/>
              </a:xfrm>
              <a:prstGeom prst="ellipse">
                <a:avLst/>
              </a:prstGeom>
              <a:solidFill>
                <a:srgbClr val="95B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1E4CC6-60B7-417B-8A42-95B0974F2AEC}"/>
                </a:ext>
              </a:extLst>
            </p:cNvPr>
            <p:cNvCxnSpPr/>
            <p:nvPr/>
          </p:nvCxnSpPr>
          <p:spPr>
            <a:xfrm>
              <a:off x="9439532" y="112017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7486FF-9944-4CF3-9E98-E9802E720557}"/>
                </a:ext>
              </a:extLst>
            </p:cNvPr>
            <p:cNvCxnSpPr/>
            <p:nvPr/>
          </p:nvCxnSpPr>
          <p:spPr>
            <a:xfrm>
              <a:off x="9439532" y="1181494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41AF4E4-D8B9-4CFC-BA0C-7DB456F40AEA}"/>
                </a:ext>
              </a:extLst>
            </p:cNvPr>
            <p:cNvCxnSpPr/>
            <p:nvPr/>
          </p:nvCxnSpPr>
          <p:spPr>
            <a:xfrm>
              <a:off x="9439532" y="1249623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4F5104-4E4C-4177-BE21-8EE25149121A}"/>
                </a:ext>
              </a:extLst>
            </p:cNvPr>
            <p:cNvGrpSpPr/>
            <p:nvPr/>
          </p:nvGrpSpPr>
          <p:grpSpPr>
            <a:xfrm>
              <a:off x="1014596" y="1045097"/>
              <a:ext cx="288032" cy="272793"/>
              <a:chOff x="3563888" y="1491630"/>
              <a:chExt cx="288032" cy="27279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5A0156-40BC-458E-B0C8-E8A655203547}"/>
                  </a:ext>
                </a:extLst>
              </p:cNvPr>
              <p:cNvGrpSpPr/>
              <p:nvPr/>
            </p:nvGrpSpPr>
            <p:grpSpPr>
              <a:xfrm>
                <a:off x="3563888" y="1491630"/>
                <a:ext cx="151636" cy="272793"/>
                <a:chOff x="3563888" y="1491630"/>
                <a:chExt cx="151636" cy="272793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5765C13-C58A-4E8C-A6B3-0D9D39532812}"/>
                    </a:ext>
                  </a:extLst>
                </p:cNvPr>
                <p:cNvCxnSpPr/>
                <p:nvPr/>
              </p:nvCxnSpPr>
              <p:spPr>
                <a:xfrm flipH="1">
                  <a:off x="3563888" y="1491630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09B2714-25A3-413B-B1BF-5264BEB51807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571508" y="1620407"/>
                  <a:ext cx="144016" cy="144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7E20986-AD0C-4B48-9195-0CAF6323E2B1}"/>
                  </a:ext>
                </a:extLst>
              </p:cNvPr>
              <p:cNvCxnSpPr/>
              <p:nvPr/>
            </p:nvCxnSpPr>
            <p:spPr>
              <a:xfrm flipH="1">
                <a:off x="3571508" y="1625518"/>
                <a:ext cx="2804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3120DB4-CA0E-4B15-B58C-AF507C03E382}"/>
                </a:ext>
              </a:extLst>
            </p:cNvPr>
            <p:cNvGrpSpPr/>
            <p:nvPr/>
          </p:nvGrpSpPr>
          <p:grpSpPr>
            <a:xfrm>
              <a:off x="1158612" y="5613726"/>
              <a:ext cx="432048" cy="416809"/>
              <a:chOff x="4427984" y="1347614"/>
              <a:chExt cx="432048" cy="416809"/>
            </a:xfrm>
          </p:grpSpPr>
          <p:sp>
            <p:nvSpPr>
              <p:cNvPr id="34" name="모서리가 둥근 직사각형 24">
                <a:extLst>
                  <a:ext uri="{FF2B5EF4-FFF2-40B4-BE49-F238E27FC236}">
                    <a16:creationId xmlns:a16="http://schemas.microsoft.com/office/drawing/2014/main" id="{48DE7569-3BDE-4846-9D5B-4A3D555508AD}"/>
                  </a:ext>
                </a:extLst>
              </p:cNvPr>
              <p:cNvSpPr/>
              <p:nvPr/>
            </p:nvSpPr>
            <p:spPr>
              <a:xfrm>
                <a:off x="4427984" y="1347614"/>
                <a:ext cx="432048" cy="41680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BC4A249-D062-4337-9630-3FDDC5A4A1F1}"/>
                  </a:ext>
                </a:extLst>
              </p:cNvPr>
              <p:cNvCxnSpPr/>
              <p:nvPr/>
            </p:nvCxnSpPr>
            <p:spPr>
              <a:xfrm flipH="1">
                <a:off x="4503802" y="1565257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0D1D85D-6F85-4675-82DA-508C76D3CDAC}"/>
                  </a:ext>
                </a:extLst>
              </p:cNvPr>
              <p:cNvCxnSpPr/>
              <p:nvPr/>
            </p:nvCxnSpPr>
            <p:spPr>
              <a:xfrm rot="5400000" flipH="1">
                <a:off x="4503802" y="1568578"/>
                <a:ext cx="280412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웃는 얼굴 36">
              <a:extLst>
                <a:ext uri="{FF2B5EF4-FFF2-40B4-BE49-F238E27FC236}">
                  <a16:creationId xmlns:a16="http://schemas.microsoft.com/office/drawing/2014/main" id="{C2BD8A0C-A91D-43E3-8AFC-E536A43F967C}"/>
                </a:ext>
              </a:extLst>
            </p:cNvPr>
            <p:cNvSpPr/>
            <p:nvPr/>
          </p:nvSpPr>
          <p:spPr>
            <a:xfrm>
              <a:off x="8863468" y="5666664"/>
              <a:ext cx="360040" cy="336051"/>
            </a:xfrm>
            <a:prstGeom prst="smileyF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56488B-DDC0-4658-AF85-FF52E237E283}"/>
                </a:ext>
              </a:extLst>
            </p:cNvPr>
            <p:cNvSpPr txBox="1"/>
            <p:nvPr/>
          </p:nvSpPr>
          <p:spPr>
            <a:xfrm>
              <a:off x="9331492" y="5540611"/>
              <a:ext cx="396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65000"/>
                    </a:schemeClr>
                  </a:solidFill>
                </a:rPr>
                <a:t>#</a:t>
              </a:r>
              <a:endParaRPr lang="ko-KR" altLang="en-US" sz="3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63530C-35DC-4853-8137-18C9E40EDDD3}"/>
                </a:ext>
              </a:extLst>
            </p:cNvPr>
            <p:cNvSpPr txBox="1"/>
            <p:nvPr/>
          </p:nvSpPr>
          <p:spPr>
            <a:xfrm>
              <a:off x="1374636" y="1033599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Rix대학일기 Medium" pitchFamily="18" charset="-127"/>
                  <a:ea typeface="Rix대학일기 Medium" pitchFamily="18" charset="-127"/>
                </a:rPr>
                <a:t>고객사 인터뷰</a:t>
              </a:r>
            </a:p>
          </p:txBody>
        </p:sp>
        <p:sp>
          <p:nvSpPr>
            <p:cNvPr id="40" name="사각형 설명선 14">
              <a:extLst>
                <a:ext uri="{FF2B5EF4-FFF2-40B4-BE49-F238E27FC236}">
                  <a16:creationId xmlns:a16="http://schemas.microsoft.com/office/drawing/2014/main" id="{C62A7814-84E6-4E27-A9AE-3959160B3ECE}"/>
                </a:ext>
              </a:extLst>
            </p:cNvPr>
            <p:cNvSpPr/>
            <p:nvPr/>
          </p:nvSpPr>
          <p:spPr>
            <a:xfrm>
              <a:off x="1234430" y="2389506"/>
              <a:ext cx="4826934" cy="580835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당장 대규모 인력 충원이 어려운 관계로 소규모 인원으로도 서버를 모니터링 할 수 있으면 좋겠습니다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 설명선 31">
              <a:extLst>
                <a:ext uri="{FF2B5EF4-FFF2-40B4-BE49-F238E27FC236}">
                  <a16:creationId xmlns:a16="http://schemas.microsoft.com/office/drawing/2014/main" id="{10DA92F4-98EE-4CDB-8CA9-129EE06B99E3}"/>
                </a:ext>
              </a:extLst>
            </p:cNvPr>
            <p:cNvSpPr/>
            <p:nvPr/>
          </p:nvSpPr>
          <p:spPr>
            <a:xfrm flipH="1">
              <a:off x="5470044" y="1617955"/>
              <a:ext cx="4316327" cy="618839"/>
            </a:xfrm>
            <a:prstGeom prst="wedgeRectCallout">
              <a:avLst>
                <a:gd name="adj1" fmla="val -55466"/>
                <a:gd name="adj2" fmla="val 27776"/>
              </a:avLst>
            </a:prstGeom>
            <a:solidFill>
              <a:srgbClr val="FFEE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인프라 구축 시 원하는 서비스가 </a:t>
              </a:r>
              <a:r>
                <a:rPr lang="ko-KR" altLang="en-US" dirty="0" err="1">
                  <a:solidFill>
                    <a:schemeClr val="tx1"/>
                  </a:solidFill>
                </a:rPr>
                <a:t>있으신가요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 설명선 34">
              <a:extLst>
                <a:ext uri="{FF2B5EF4-FFF2-40B4-BE49-F238E27FC236}">
                  <a16:creationId xmlns:a16="http://schemas.microsoft.com/office/drawing/2014/main" id="{49B62F8B-1B01-41F9-BFE3-CC068DC9993F}"/>
                </a:ext>
              </a:extLst>
            </p:cNvPr>
            <p:cNvSpPr/>
            <p:nvPr/>
          </p:nvSpPr>
          <p:spPr>
            <a:xfrm>
              <a:off x="1234430" y="3059436"/>
              <a:ext cx="4523284" cy="716705"/>
            </a:xfrm>
            <a:prstGeom prst="wedgeRectCallout">
              <a:avLst>
                <a:gd name="adj1" fmla="val -55245"/>
                <a:gd name="adj2" fmla="val 232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그리고 여러 대의 서버를 효율적으로 관리할 수 있는 도구가 필요합니다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사각형 설명선 36">
            <a:extLst>
              <a:ext uri="{FF2B5EF4-FFF2-40B4-BE49-F238E27FC236}">
                <a16:creationId xmlns:a16="http://schemas.microsoft.com/office/drawing/2014/main" id="{FAE6CFC7-B7CF-4B2D-BF24-C483E2EABC44}"/>
              </a:ext>
            </a:extLst>
          </p:cNvPr>
          <p:cNvSpPr/>
          <p:nvPr/>
        </p:nvSpPr>
        <p:spPr>
          <a:xfrm flipH="1">
            <a:off x="5763491" y="3848484"/>
            <a:ext cx="5644902" cy="731684"/>
          </a:xfrm>
          <a:prstGeom prst="wedgeRectCallout">
            <a:avLst>
              <a:gd name="adj1" fmla="val -56144"/>
              <a:gd name="adj2" fmla="val 23241"/>
            </a:avLst>
          </a:prstGeom>
          <a:solidFill>
            <a:srgbClr val="FFE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비대면</a:t>
            </a:r>
            <a:r>
              <a:rPr lang="ko-KR" altLang="en-US" dirty="0">
                <a:solidFill>
                  <a:schemeClr val="tx1"/>
                </a:solidFill>
              </a:rPr>
              <a:t> 교육 사업인만큼 동영상 스트리밍 플랫폼이 되겠네요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사각형 설명선 34">
            <a:extLst>
              <a:ext uri="{FF2B5EF4-FFF2-40B4-BE49-F238E27FC236}">
                <a16:creationId xmlns:a16="http://schemas.microsoft.com/office/drawing/2014/main" id="{E8E234D4-460B-49FD-8C58-C02C719BDACC}"/>
              </a:ext>
            </a:extLst>
          </p:cNvPr>
          <p:cNvSpPr/>
          <p:nvPr/>
        </p:nvSpPr>
        <p:spPr>
          <a:xfrm>
            <a:off x="1523447" y="4672948"/>
            <a:ext cx="5228336" cy="847396"/>
          </a:xfrm>
          <a:prstGeom prst="wedgeRectCallout">
            <a:avLst>
              <a:gd name="adj1" fmla="val -55245"/>
              <a:gd name="adj2" fmla="val 2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맞습니다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따라서 보다 높은 교육 퀄리티를 위해 안정적으로 영상 재생이 가능해야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" name="사각형 설명선 36">
            <a:extLst>
              <a:ext uri="{FF2B5EF4-FFF2-40B4-BE49-F238E27FC236}">
                <a16:creationId xmlns:a16="http://schemas.microsoft.com/office/drawing/2014/main" id="{DBCB7662-8894-4391-A316-54B46D9A5383}"/>
              </a:ext>
            </a:extLst>
          </p:cNvPr>
          <p:cNvSpPr/>
          <p:nvPr/>
        </p:nvSpPr>
        <p:spPr>
          <a:xfrm flipH="1">
            <a:off x="5948217" y="5645195"/>
            <a:ext cx="5438381" cy="731684"/>
          </a:xfrm>
          <a:prstGeom prst="wedgeRectCallout">
            <a:avLst>
              <a:gd name="adj1" fmla="val -56144"/>
              <a:gd name="adj2" fmla="val 23241"/>
            </a:avLst>
          </a:prstGeom>
          <a:solidFill>
            <a:srgbClr val="FFE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알겠습니다 자세한 요구사항을 정리해서 이메일로 보내주시면 감사하겠습니다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6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0A292F1-3C4E-463A-B351-A307A553C9AE}"/>
              </a:ext>
            </a:extLst>
          </p:cNvPr>
          <p:cNvSpPr/>
          <p:nvPr/>
        </p:nvSpPr>
        <p:spPr>
          <a:xfrm>
            <a:off x="228600" y="381000"/>
            <a:ext cx="6921500" cy="6324600"/>
          </a:xfrm>
          <a:custGeom>
            <a:avLst/>
            <a:gdLst>
              <a:gd name="connsiteX0" fmla="*/ 152400 w 6921500"/>
              <a:gd name="connsiteY0" fmla="*/ 0 h 6324600"/>
              <a:gd name="connsiteX1" fmla="*/ 152400 w 6921500"/>
              <a:gd name="connsiteY1" fmla="*/ 0 h 6324600"/>
              <a:gd name="connsiteX2" fmla="*/ 152400 w 6921500"/>
              <a:gd name="connsiteY2" fmla="*/ 114300 h 6324600"/>
              <a:gd name="connsiteX3" fmla="*/ 0 w 6921500"/>
              <a:gd name="connsiteY3" fmla="*/ 6324600 h 6324600"/>
              <a:gd name="connsiteX4" fmla="*/ 6921500 w 6921500"/>
              <a:gd name="connsiteY4" fmla="*/ 6096000 h 6324600"/>
              <a:gd name="connsiteX5" fmla="*/ 152400 w 6921500"/>
              <a:gd name="connsiteY5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1500" h="6324600">
                <a:moveTo>
                  <a:pt x="152400" y="0"/>
                </a:moveTo>
                <a:lnTo>
                  <a:pt x="152400" y="0"/>
                </a:lnTo>
                <a:lnTo>
                  <a:pt x="152400" y="114300"/>
                </a:lnTo>
                <a:lnTo>
                  <a:pt x="0" y="6324600"/>
                </a:lnTo>
                <a:lnTo>
                  <a:pt x="6921500" y="6096000"/>
                </a:lnTo>
                <a:lnTo>
                  <a:pt x="152400" y="0"/>
                </a:ln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81A7E38D-BBB5-4895-9E1F-8D66BD87B77C}"/>
              </a:ext>
            </a:extLst>
          </p:cNvPr>
          <p:cNvSpPr/>
          <p:nvPr/>
        </p:nvSpPr>
        <p:spPr>
          <a:xfrm>
            <a:off x="384640" y="381006"/>
            <a:ext cx="11422730" cy="6095995"/>
          </a:xfrm>
          <a:custGeom>
            <a:avLst/>
            <a:gdLst>
              <a:gd name="connsiteX0" fmla="*/ 11215223 w 11422730"/>
              <a:gd name="connsiteY0" fmla="*/ 5880180 h 6095995"/>
              <a:gd name="connsiteX1" fmla="*/ 11215223 w 11422730"/>
              <a:gd name="connsiteY1" fmla="*/ 5999190 h 6095995"/>
              <a:gd name="connsiteX2" fmla="*/ 11334233 w 11422730"/>
              <a:gd name="connsiteY2" fmla="*/ 5999190 h 6095995"/>
              <a:gd name="connsiteX3" fmla="*/ 11334233 w 11422730"/>
              <a:gd name="connsiteY3" fmla="*/ 5880180 h 6095995"/>
              <a:gd name="connsiteX4" fmla="*/ 11215223 w 11422730"/>
              <a:gd name="connsiteY4" fmla="*/ 5700025 h 6095995"/>
              <a:gd name="connsiteX5" fmla="*/ 11215223 w 11422730"/>
              <a:gd name="connsiteY5" fmla="*/ 5819035 h 6095995"/>
              <a:gd name="connsiteX6" fmla="*/ 11334233 w 11422730"/>
              <a:gd name="connsiteY6" fmla="*/ 5819035 h 6095995"/>
              <a:gd name="connsiteX7" fmla="*/ 11334233 w 11422730"/>
              <a:gd name="connsiteY7" fmla="*/ 5700025 h 6095995"/>
              <a:gd name="connsiteX8" fmla="*/ 11215223 w 11422730"/>
              <a:gd name="connsiteY8" fmla="*/ 5519870 h 6095995"/>
              <a:gd name="connsiteX9" fmla="*/ 11215223 w 11422730"/>
              <a:gd name="connsiteY9" fmla="*/ 5638880 h 6095995"/>
              <a:gd name="connsiteX10" fmla="*/ 11334233 w 11422730"/>
              <a:gd name="connsiteY10" fmla="*/ 5638880 h 6095995"/>
              <a:gd name="connsiteX11" fmla="*/ 11334233 w 11422730"/>
              <a:gd name="connsiteY11" fmla="*/ 5519870 h 6095995"/>
              <a:gd name="connsiteX12" fmla="*/ 11215223 w 11422730"/>
              <a:gd name="connsiteY12" fmla="*/ 5339715 h 6095995"/>
              <a:gd name="connsiteX13" fmla="*/ 11215223 w 11422730"/>
              <a:gd name="connsiteY13" fmla="*/ 5458725 h 6095995"/>
              <a:gd name="connsiteX14" fmla="*/ 11334233 w 11422730"/>
              <a:gd name="connsiteY14" fmla="*/ 5458725 h 6095995"/>
              <a:gd name="connsiteX15" fmla="*/ 11334233 w 11422730"/>
              <a:gd name="connsiteY15" fmla="*/ 5339715 h 6095995"/>
              <a:gd name="connsiteX16" fmla="*/ 11215223 w 11422730"/>
              <a:gd name="connsiteY16" fmla="*/ 5159560 h 6095995"/>
              <a:gd name="connsiteX17" fmla="*/ 11215223 w 11422730"/>
              <a:gd name="connsiteY17" fmla="*/ 5278570 h 6095995"/>
              <a:gd name="connsiteX18" fmla="*/ 11334233 w 11422730"/>
              <a:gd name="connsiteY18" fmla="*/ 5278570 h 6095995"/>
              <a:gd name="connsiteX19" fmla="*/ 11334233 w 11422730"/>
              <a:gd name="connsiteY19" fmla="*/ 5159560 h 6095995"/>
              <a:gd name="connsiteX20" fmla="*/ 11215223 w 11422730"/>
              <a:gd name="connsiteY20" fmla="*/ 4979405 h 6095995"/>
              <a:gd name="connsiteX21" fmla="*/ 11215223 w 11422730"/>
              <a:gd name="connsiteY21" fmla="*/ 5098415 h 6095995"/>
              <a:gd name="connsiteX22" fmla="*/ 11334233 w 11422730"/>
              <a:gd name="connsiteY22" fmla="*/ 5098415 h 6095995"/>
              <a:gd name="connsiteX23" fmla="*/ 11334233 w 11422730"/>
              <a:gd name="connsiteY23" fmla="*/ 4979405 h 6095995"/>
              <a:gd name="connsiteX24" fmla="*/ 11215223 w 11422730"/>
              <a:gd name="connsiteY24" fmla="*/ 4799250 h 6095995"/>
              <a:gd name="connsiteX25" fmla="*/ 11215223 w 11422730"/>
              <a:gd name="connsiteY25" fmla="*/ 4918260 h 6095995"/>
              <a:gd name="connsiteX26" fmla="*/ 11334233 w 11422730"/>
              <a:gd name="connsiteY26" fmla="*/ 4918260 h 6095995"/>
              <a:gd name="connsiteX27" fmla="*/ 11334233 w 11422730"/>
              <a:gd name="connsiteY27" fmla="*/ 4799250 h 6095995"/>
              <a:gd name="connsiteX28" fmla="*/ 11215223 w 11422730"/>
              <a:gd name="connsiteY28" fmla="*/ 4619095 h 6095995"/>
              <a:gd name="connsiteX29" fmla="*/ 11215223 w 11422730"/>
              <a:gd name="connsiteY29" fmla="*/ 4738105 h 6095995"/>
              <a:gd name="connsiteX30" fmla="*/ 11334233 w 11422730"/>
              <a:gd name="connsiteY30" fmla="*/ 4738105 h 6095995"/>
              <a:gd name="connsiteX31" fmla="*/ 11334233 w 11422730"/>
              <a:gd name="connsiteY31" fmla="*/ 4619095 h 6095995"/>
              <a:gd name="connsiteX32" fmla="*/ 11215223 w 11422730"/>
              <a:gd name="connsiteY32" fmla="*/ 4438940 h 6095995"/>
              <a:gd name="connsiteX33" fmla="*/ 11215223 w 11422730"/>
              <a:gd name="connsiteY33" fmla="*/ 4557950 h 6095995"/>
              <a:gd name="connsiteX34" fmla="*/ 11334233 w 11422730"/>
              <a:gd name="connsiteY34" fmla="*/ 4557950 h 6095995"/>
              <a:gd name="connsiteX35" fmla="*/ 11334233 w 11422730"/>
              <a:gd name="connsiteY35" fmla="*/ 4438940 h 6095995"/>
              <a:gd name="connsiteX36" fmla="*/ 11215223 w 11422730"/>
              <a:gd name="connsiteY36" fmla="*/ 4258785 h 6095995"/>
              <a:gd name="connsiteX37" fmla="*/ 11215223 w 11422730"/>
              <a:gd name="connsiteY37" fmla="*/ 4377795 h 6095995"/>
              <a:gd name="connsiteX38" fmla="*/ 11334233 w 11422730"/>
              <a:gd name="connsiteY38" fmla="*/ 4377795 h 6095995"/>
              <a:gd name="connsiteX39" fmla="*/ 11334233 w 11422730"/>
              <a:gd name="connsiteY39" fmla="*/ 4258785 h 6095995"/>
              <a:gd name="connsiteX40" fmla="*/ 11215223 w 11422730"/>
              <a:gd name="connsiteY40" fmla="*/ 4078630 h 6095995"/>
              <a:gd name="connsiteX41" fmla="*/ 11215223 w 11422730"/>
              <a:gd name="connsiteY41" fmla="*/ 4197640 h 6095995"/>
              <a:gd name="connsiteX42" fmla="*/ 11334233 w 11422730"/>
              <a:gd name="connsiteY42" fmla="*/ 4197640 h 6095995"/>
              <a:gd name="connsiteX43" fmla="*/ 11334233 w 11422730"/>
              <a:gd name="connsiteY43" fmla="*/ 4078630 h 6095995"/>
              <a:gd name="connsiteX44" fmla="*/ 11215223 w 11422730"/>
              <a:gd name="connsiteY44" fmla="*/ 3898475 h 6095995"/>
              <a:gd name="connsiteX45" fmla="*/ 11215223 w 11422730"/>
              <a:gd name="connsiteY45" fmla="*/ 4017485 h 6095995"/>
              <a:gd name="connsiteX46" fmla="*/ 11334233 w 11422730"/>
              <a:gd name="connsiteY46" fmla="*/ 4017485 h 6095995"/>
              <a:gd name="connsiteX47" fmla="*/ 11334233 w 11422730"/>
              <a:gd name="connsiteY47" fmla="*/ 3898475 h 6095995"/>
              <a:gd name="connsiteX48" fmla="*/ 11215223 w 11422730"/>
              <a:gd name="connsiteY48" fmla="*/ 3718320 h 6095995"/>
              <a:gd name="connsiteX49" fmla="*/ 11215223 w 11422730"/>
              <a:gd name="connsiteY49" fmla="*/ 3837330 h 6095995"/>
              <a:gd name="connsiteX50" fmla="*/ 11334233 w 11422730"/>
              <a:gd name="connsiteY50" fmla="*/ 3837330 h 6095995"/>
              <a:gd name="connsiteX51" fmla="*/ 11334233 w 11422730"/>
              <a:gd name="connsiteY51" fmla="*/ 3718320 h 6095995"/>
              <a:gd name="connsiteX52" fmla="*/ 11215223 w 11422730"/>
              <a:gd name="connsiteY52" fmla="*/ 3538165 h 6095995"/>
              <a:gd name="connsiteX53" fmla="*/ 11215223 w 11422730"/>
              <a:gd name="connsiteY53" fmla="*/ 3657175 h 6095995"/>
              <a:gd name="connsiteX54" fmla="*/ 11334233 w 11422730"/>
              <a:gd name="connsiteY54" fmla="*/ 3657175 h 6095995"/>
              <a:gd name="connsiteX55" fmla="*/ 11334233 w 11422730"/>
              <a:gd name="connsiteY55" fmla="*/ 3538165 h 6095995"/>
              <a:gd name="connsiteX56" fmla="*/ 11215223 w 11422730"/>
              <a:gd name="connsiteY56" fmla="*/ 3358010 h 6095995"/>
              <a:gd name="connsiteX57" fmla="*/ 11215223 w 11422730"/>
              <a:gd name="connsiteY57" fmla="*/ 3477020 h 6095995"/>
              <a:gd name="connsiteX58" fmla="*/ 11334233 w 11422730"/>
              <a:gd name="connsiteY58" fmla="*/ 3477020 h 6095995"/>
              <a:gd name="connsiteX59" fmla="*/ 11334233 w 11422730"/>
              <a:gd name="connsiteY59" fmla="*/ 3358010 h 6095995"/>
              <a:gd name="connsiteX60" fmla="*/ 11215223 w 11422730"/>
              <a:gd name="connsiteY60" fmla="*/ 3177855 h 6095995"/>
              <a:gd name="connsiteX61" fmla="*/ 11215223 w 11422730"/>
              <a:gd name="connsiteY61" fmla="*/ 3296865 h 6095995"/>
              <a:gd name="connsiteX62" fmla="*/ 11334233 w 11422730"/>
              <a:gd name="connsiteY62" fmla="*/ 3296865 h 6095995"/>
              <a:gd name="connsiteX63" fmla="*/ 11334233 w 11422730"/>
              <a:gd name="connsiteY63" fmla="*/ 3177855 h 6095995"/>
              <a:gd name="connsiteX64" fmla="*/ 11215223 w 11422730"/>
              <a:gd name="connsiteY64" fmla="*/ 2997700 h 6095995"/>
              <a:gd name="connsiteX65" fmla="*/ 11215223 w 11422730"/>
              <a:gd name="connsiteY65" fmla="*/ 3116710 h 6095995"/>
              <a:gd name="connsiteX66" fmla="*/ 11334233 w 11422730"/>
              <a:gd name="connsiteY66" fmla="*/ 3116710 h 6095995"/>
              <a:gd name="connsiteX67" fmla="*/ 11334233 w 11422730"/>
              <a:gd name="connsiteY67" fmla="*/ 2997700 h 6095995"/>
              <a:gd name="connsiteX68" fmla="*/ 11215223 w 11422730"/>
              <a:gd name="connsiteY68" fmla="*/ 2817545 h 6095995"/>
              <a:gd name="connsiteX69" fmla="*/ 11215223 w 11422730"/>
              <a:gd name="connsiteY69" fmla="*/ 2936556 h 6095995"/>
              <a:gd name="connsiteX70" fmla="*/ 11334233 w 11422730"/>
              <a:gd name="connsiteY70" fmla="*/ 2936556 h 6095995"/>
              <a:gd name="connsiteX71" fmla="*/ 11334233 w 11422730"/>
              <a:gd name="connsiteY71" fmla="*/ 2817545 h 6095995"/>
              <a:gd name="connsiteX72" fmla="*/ 11215223 w 11422730"/>
              <a:gd name="connsiteY72" fmla="*/ 2637391 h 6095995"/>
              <a:gd name="connsiteX73" fmla="*/ 11215223 w 11422730"/>
              <a:gd name="connsiteY73" fmla="*/ 2756400 h 6095995"/>
              <a:gd name="connsiteX74" fmla="*/ 11334233 w 11422730"/>
              <a:gd name="connsiteY74" fmla="*/ 2756400 h 6095995"/>
              <a:gd name="connsiteX75" fmla="*/ 11334233 w 11422730"/>
              <a:gd name="connsiteY75" fmla="*/ 2637391 h 6095995"/>
              <a:gd name="connsiteX76" fmla="*/ 11215223 w 11422730"/>
              <a:gd name="connsiteY76" fmla="*/ 2457235 h 6095995"/>
              <a:gd name="connsiteX77" fmla="*/ 11215223 w 11422730"/>
              <a:gd name="connsiteY77" fmla="*/ 2576245 h 6095995"/>
              <a:gd name="connsiteX78" fmla="*/ 11334233 w 11422730"/>
              <a:gd name="connsiteY78" fmla="*/ 2576245 h 6095995"/>
              <a:gd name="connsiteX79" fmla="*/ 11334233 w 11422730"/>
              <a:gd name="connsiteY79" fmla="*/ 2457235 h 6095995"/>
              <a:gd name="connsiteX80" fmla="*/ 11215223 w 11422730"/>
              <a:gd name="connsiteY80" fmla="*/ 2277081 h 6095995"/>
              <a:gd name="connsiteX81" fmla="*/ 11215223 w 11422730"/>
              <a:gd name="connsiteY81" fmla="*/ 2396091 h 6095995"/>
              <a:gd name="connsiteX82" fmla="*/ 11334233 w 11422730"/>
              <a:gd name="connsiteY82" fmla="*/ 2396091 h 6095995"/>
              <a:gd name="connsiteX83" fmla="*/ 11334233 w 11422730"/>
              <a:gd name="connsiteY83" fmla="*/ 2277081 h 6095995"/>
              <a:gd name="connsiteX84" fmla="*/ 11215223 w 11422730"/>
              <a:gd name="connsiteY84" fmla="*/ 2096926 h 6095995"/>
              <a:gd name="connsiteX85" fmla="*/ 11215223 w 11422730"/>
              <a:gd name="connsiteY85" fmla="*/ 2215936 h 6095995"/>
              <a:gd name="connsiteX86" fmla="*/ 11334233 w 11422730"/>
              <a:gd name="connsiteY86" fmla="*/ 2215936 h 6095995"/>
              <a:gd name="connsiteX87" fmla="*/ 11334233 w 11422730"/>
              <a:gd name="connsiteY87" fmla="*/ 2096926 h 6095995"/>
              <a:gd name="connsiteX88" fmla="*/ 11215223 w 11422730"/>
              <a:gd name="connsiteY88" fmla="*/ 1916771 h 6095995"/>
              <a:gd name="connsiteX89" fmla="*/ 11215223 w 11422730"/>
              <a:gd name="connsiteY89" fmla="*/ 2035781 h 6095995"/>
              <a:gd name="connsiteX90" fmla="*/ 11334233 w 11422730"/>
              <a:gd name="connsiteY90" fmla="*/ 2035781 h 6095995"/>
              <a:gd name="connsiteX91" fmla="*/ 11334233 w 11422730"/>
              <a:gd name="connsiteY91" fmla="*/ 1916771 h 6095995"/>
              <a:gd name="connsiteX92" fmla="*/ 11215223 w 11422730"/>
              <a:gd name="connsiteY92" fmla="*/ 1736616 h 6095995"/>
              <a:gd name="connsiteX93" fmla="*/ 11215223 w 11422730"/>
              <a:gd name="connsiteY93" fmla="*/ 1855626 h 6095995"/>
              <a:gd name="connsiteX94" fmla="*/ 11334233 w 11422730"/>
              <a:gd name="connsiteY94" fmla="*/ 1855626 h 6095995"/>
              <a:gd name="connsiteX95" fmla="*/ 11334233 w 11422730"/>
              <a:gd name="connsiteY95" fmla="*/ 1736616 h 6095995"/>
              <a:gd name="connsiteX96" fmla="*/ 11215223 w 11422730"/>
              <a:gd name="connsiteY96" fmla="*/ 1556463 h 6095995"/>
              <a:gd name="connsiteX97" fmla="*/ 11215223 w 11422730"/>
              <a:gd name="connsiteY97" fmla="*/ 1675473 h 6095995"/>
              <a:gd name="connsiteX98" fmla="*/ 11334233 w 11422730"/>
              <a:gd name="connsiteY98" fmla="*/ 1675473 h 6095995"/>
              <a:gd name="connsiteX99" fmla="*/ 11334233 w 11422730"/>
              <a:gd name="connsiteY99" fmla="*/ 1556463 h 6095995"/>
              <a:gd name="connsiteX100" fmla="*/ 11215223 w 11422730"/>
              <a:gd name="connsiteY100" fmla="*/ 1376308 h 6095995"/>
              <a:gd name="connsiteX101" fmla="*/ 11215223 w 11422730"/>
              <a:gd name="connsiteY101" fmla="*/ 1495318 h 6095995"/>
              <a:gd name="connsiteX102" fmla="*/ 11334233 w 11422730"/>
              <a:gd name="connsiteY102" fmla="*/ 1495318 h 6095995"/>
              <a:gd name="connsiteX103" fmla="*/ 11334233 w 11422730"/>
              <a:gd name="connsiteY103" fmla="*/ 1376308 h 6095995"/>
              <a:gd name="connsiteX104" fmla="*/ 11215223 w 11422730"/>
              <a:gd name="connsiteY104" fmla="*/ 1196153 h 6095995"/>
              <a:gd name="connsiteX105" fmla="*/ 11215223 w 11422730"/>
              <a:gd name="connsiteY105" fmla="*/ 1315163 h 6095995"/>
              <a:gd name="connsiteX106" fmla="*/ 11334233 w 11422730"/>
              <a:gd name="connsiteY106" fmla="*/ 1315163 h 6095995"/>
              <a:gd name="connsiteX107" fmla="*/ 11334233 w 11422730"/>
              <a:gd name="connsiteY107" fmla="*/ 1196153 h 6095995"/>
              <a:gd name="connsiteX108" fmla="*/ 11215223 w 11422730"/>
              <a:gd name="connsiteY108" fmla="*/ 1015998 h 6095995"/>
              <a:gd name="connsiteX109" fmla="*/ 11215223 w 11422730"/>
              <a:gd name="connsiteY109" fmla="*/ 1135008 h 6095995"/>
              <a:gd name="connsiteX110" fmla="*/ 11334233 w 11422730"/>
              <a:gd name="connsiteY110" fmla="*/ 1135008 h 6095995"/>
              <a:gd name="connsiteX111" fmla="*/ 11334233 w 11422730"/>
              <a:gd name="connsiteY111" fmla="*/ 1015998 h 6095995"/>
              <a:gd name="connsiteX112" fmla="*/ 11215223 w 11422730"/>
              <a:gd name="connsiteY112" fmla="*/ 835843 h 6095995"/>
              <a:gd name="connsiteX113" fmla="*/ 11215223 w 11422730"/>
              <a:gd name="connsiteY113" fmla="*/ 954853 h 6095995"/>
              <a:gd name="connsiteX114" fmla="*/ 11334233 w 11422730"/>
              <a:gd name="connsiteY114" fmla="*/ 954853 h 6095995"/>
              <a:gd name="connsiteX115" fmla="*/ 11334233 w 11422730"/>
              <a:gd name="connsiteY115" fmla="*/ 835843 h 6095995"/>
              <a:gd name="connsiteX116" fmla="*/ 11207754 w 11422730"/>
              <a:gd name="connsiteY116" fmla="*/ 655685 h 6095995"/>
              <a:gd name="connsiteX117" fmla="*/ 11207754 w 11422730"/>
              <a:gd name="connsiteY117" fmla="*/ 774695 h 6095995"/>
              <a:gd name="connsiteX118" fmla="*/ 11326764 w 11422730"/>
              <a:gd name="connsiteY118" fmla="*/ 774695 h 6095995"/>
              <a:gd name="connsiteX119" fmla="*/ 11326764 w 11422730"/>
              <a:gd name="connsiteY119" fmla="*/ 655685 h 6095995"/>
              <a:gd name="connsiteX120" fmla="*/ 11207754 w 11422730"/>
              <a:gd name="connsiteY120" fmla="*/ 475530 h 6095995"/>
              <a:gd name="connsiteX121" fmla="*/ 11207754 w 11422730"/>
              <a:gd name="connsiteY121" fmla="*/ 594540 h 6095995"/>
              <a:gd name="connsiteX122" fmla="*/ 11326764 w 11422730"/>
              <a:gd name="connsiteY122" fmla="*/ 594540 h 6095995"/>
              <a:gd name="connsiteX123" fmla="*/ 11326764 w 11422730"/>
              <a:gd name="connsiteY123" fmla="*/ 475530 h 6095995"/>
              <a:gd name="connsiteX124" fmla="*/ 11207754 w 11422730"/>
              <a:gd name="connsiteY124" fmla="*/ 295375 h 6095995"/>
              <a:gd name="connsiteX125" fmla="*/ 11207754 w 11422730"/>
              <a:gd name="connsiteY125" fmla="*/ 414385 h 6095995"/>
              <a:gd name="connsiteX126" fmla="*/ 11326764 w 11422730"/>
              <a:gd name="connsiteY126" fmla="*/ 414385 h 6095995"/>
              <a:gd name="connsiteX127" fmla="*/ 11326764 w 11422730"/>
              <a:gd name="connsiteY127" fmla="*/ 295375 h 6095995"/>
              <a:gd name="connsiteX128" fmla="*/ 11207754 w 11422730"/>
              <a:gd name="connsiteY128" fmla="*/ 115220 h 6095995"/>
              <a:gd name="connsiteX129" fmla="*/ 11207754 w 11422730"/>
              <a:gd name="connsiteY129" fmla="*/ 234230 h 6095995"/>
              <a:gd name="connsiteX130" fmla="*/ 11326764 w 11422730"/>
              <a:gd name="connsiteY130" fmla="*/ 234230 h 6095995"/>
              <a:gd name="connsiteX131" fmla="*/ 11326764 w 11422730"/>
              <a:gd name="connsiteY131" fmla="*/ 115220 h 6095995"/>
              <a:gd name="connsiteX132" fmla="*/ 0 w 11422730"/>
              <a:gd name="connsiteY132" fmla="*/ 0 h 6095995"/>
              <a:gd name="connsiteX133" fmla="*/ 11422730 w 11422730"/>
              <a:gd name="connsiteY133" fmla="*/ 0 h 6095995"/>
              <a:gd name="connsiteX134" fmla="*/ 11422730 w 11422730"/>
              <a:gd name="connsiteY134" fmla="*/ 6095995 h 6095995"/>
              <a:gd name="connsiteX135" fmla="*/ 0 w 11422730"/>
              <a:gd name="connsiteY135" fmla="*/ 6095995 h 609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1422730" h="6095995">
                <a:moveTo>
                  <a:pt x="11215223" y="5880180"/>
                </a:moveTo>
                <a:lnTo>
                  <a:pt x="11215223" y="5999190"/>
                </a:lnTo>
                <a:lnTo>
                  <a:pt x="11334233" y="5999190"/>
                </a:lnTo>
                <a:lnTo>
                  <a:pt x="11334233" y="5880180"/>
                </a:lnTo>
                <a:close/>
                <a:moveTo>
                  <a:pt x="11215223" y="5700025"/>
                </a:moveTo>
                <a:lnTo>
                  <a:pt x="11215223" y="5819035"/>
                </a:lnTo>
                <a:lnTo>
                  <a:pt x="11334233" y="5819035"/>
                </a:lnTo>
                <a:lnTo>
                  <a:pt x="11334233" y="5700025"/>
                </a:lnTo>
                <a:close/>
                <a:moveTo>
                  <a:pt x="11215223" y="5519870"/>
                </a:moveTo>
                <a:lnTo>
                  <a:pt x="11215223" y="5638880"/>
                </a:lnTo>
                <a:lnTo>
                  <a:pt x="11334233" y="5638880"/>
                </a:lnTo>
                <a:lnTo>
                  <a:pt x="11334233" y="5519870"/>
                </a:lnTo>
                <a:close/>
                <a:moveTo>
                  <a:pt x="11215223" y="5339715"/>
                </a:moveTo>
                <a:lnTo>
                  <a:pt x="11215223" y="5458725"/>
                </a:lnTo>
                <a:lnTo>
                  <a:pt x="11334233" y="5458725"/>
                </a:lnTo>
                <a:lnTo>
                  <a:pt x="11334233" y="5339715"/>
                </a:lnTo>
                <a:close/>
                <a:moveTo>
                  <a:pt x="11215223" y="5159560"/>
                </a:moveTo>
                <a:lnTo>
                  <a:pt x="11215223" y="5278570"/>
                </a:lnTo>
                <a:lnTo>
                  <a:pt x="11334233" y="5278570"/>
                </a:lnTo>
                <a:lnTo>
                  <a:pt x="11334233" y="5159560"/>
                </a:lnTo>
                <a:close/>
                <a:moveTo>
                  <a:pt x="11215223" y="4979405"/>
                </a:moveTo>
                <a:lnTo>
                  <a:pt x="11215223" y="5098415"/>
                </a:lnTo>
                <a:lnTo>
                  <a:pt x="11334233" y="5098415"/>
                </a:lnTo>
                <a:lnTo>
                  <a:pt x="11334233" y="4979405"/>
                </a:lnTo>
                <a:close/>
                <a:moveTo>
                  <a:pt x="11215223" y="4799250"/>
                </a:moveTo>
                <a:lnTo>
                  <a:pt x="11215223" y="4918260"/>
                </a:lnTo>
                <a:lnTo>
                  <a:pt x="11334233" y="4918260"/>
                </a:lnTo>
                <a:lnTo>
                  <a:pt x="11334233" y="4799250"/>
                </a:lnTo>
                <a:close/>
                <a:moveTo>
                  <a:pt x="11215223" y="4619095"/>
                </a:moveTo>
                <a:lnTo>
                  <a:pt x="11215223" y="4738105"/>
                </a:lnTo>
                <a:lnTo>
                  <a:pt x="11334233" y="4738105"/>
                </a:lnTo>
                <a:lnTo>
                  <a:pt x="11334233" y="4619095"/>
                </a:lnTo>
                <a:close/>
                <a:moveTo>
                  <a:pt x="11215223" y="4438940"/>
                </a:moveTo>
                <a:lnTo>
                  <a:pt x="11215223" y="4557950"/>
                </a:lnTo>
                <a:lnTo>
                  <a:pt x="11334233" y="4557950"/>
                </a:lnTo>
                <a:lnTo>
                  <a:pt x="11334233" y="4438940"/>
                </a:lnTo>
                <a:close/>
                <a:moveTo>
                  <a:pt x="11215223" y="4258785"/>
                </a:moveTo>
                <a:lnTo>
                  <a:pt x="11215223" y="4377795"/>
                </a:lnTo>
                <a:lnTo>
                  <a:pt x="11334233" y="4377795"/>
                </a:lnTo>
                <a:lnTo>
                  <a:pt x="11334233" y="4258785"/>
                </a:lnTo>
                <a:close/>
                <a:moveTo>
                  <a:pt x="11215223" y="4078630"/>
                </a:moveTo>
                <a:lnTo>
                  <a:pt x="11215223" y="4197640"/>
                </a:lnTo>
                <a:lnTo>
                  <a:pt x="11334233" y="4197640"/>
                </a:lnTo>
                <a:lnTo>
                  <a:pt x="11334233" y="4078630"/>
                </a:lnTo>
                <a:close/>
                <a:moveTo>
                  <a:pt x="11215223" y="3898475"/>
                </a:moveTo>
                <a:lnTo>
                  <a:pt x="11215223" y="4017485"/>
                </a:lnTo>
                <a:lnTo>
                  <a:pt x="11334233" y="4017485"/>
                </a:lnTo>
                <a:lnTo>
                  <a:pt x="11334233" y="3898475"/>
                </a:lnTo>
                <a:close/>
                <a:moveTo>
                  <a:pt x="11215223" y="3718320"/>
                </a:moveTo>
                <a:lnTo>
                  <a:pt x="11215223" y="3837330"/>
                </a:lnTo>
                <a:lnTo>
                  <a:pt x="11334233" y="3837330"/>
                </a:lnTo>
                <a:lnTo>
                  <a:pt x="11334233" y="3718320"/>
                </a:lnTo>
                <a:close/>
                <a:moveTo>
                  <a:pt x="11215223" y="3538165"/>
                </a:moveTo>
                <a:lnTo>
                  <a:pt x="11215223" y="3657175"/>
                </a:lnTo>
                <a:lnTo>
                  <a:pt x="11334233" y="3657175"/>
                </a:lnTo>
                <a:lnTo>
                  <a:pt x="11334233" y="3538165"/>
                </a:lnTo>
                <a:close/>
                <a:moveTo>
                  <a:pt x="11215223" y="3358010"/>
                </a:moveTo>
                <a:lnTo>
                  <a:pt x="11215223" y="3477020"/>
                </a:lnTo>
                <a:lnTo>
                  <a:pt x="11334233" y="3477020"/>
                </a:lnTo>
                <a:lnTo>
                  <a:pt x="11334233" y="3358010"/>
                </a:lnTo>
                <a:close/>
                <a:moveTo>
                  <a:pt x="11215223" y="3177855"/>
                </a:moveTo>
                <a:lnTo>
                  <a:pt x="11215223" y="3296865"/>
                </a:lnTo>
                <a:lnTo>
                  <a:pt x="11334233" y="3296865"/>
                </a:lnTo>
                <a:lnTo>
                  <a:pt x="11334233" y="3177855"/>
                </a:lnTo>
                <a:close/>
                <a:moveTo>
                  <a:pt x="11215223" y="2997700"/>
                </a:moveTo>
                <a:lnTo>
                  <a:pt x="11215223" y="3116710"/>
                </a:lnTo>
                <a:lnTo>
                  <a:pt x="11334233" y="3116710"/>
                </a:lnTo>
                <a:lnTo>
                  <a:pt x="11334233" y="2997700"/>
                </a:lnTo>
                <a:close/>
                <a:moveTo>
                  <a:pt x="11215223" y="2817545"/>
                </a:moveTo>
                <a:lnTo>
                  <a:pt x="11215223" y="2936556"/>
                </a:lnTo>
                <a:lnTo>
                  <a:pt x="11334233" y="2936556"/>
                </a:lnTo>
                <a:lnTo>
                  <a:pt x="11334233" y="2817545"/>
                </a:lnTo>
                <a:close/>
                <a:moveTo>
                  <a:pt x="11215223" y="2637391"/>
                </a:moveTo>
                <a:lnTo>
                  <a:pt x="11215223" y="2756400"/>
                </a:lnTo>
                <a:lnTo>
                  <a:pt x="11334233" y="2756400"/>
                </a:lnTo>
                <a:lnTo>
                  <a:pt x="11334233" y="2637391"/>
                </a:lnTo>
                <a:close/>
                <a:moveTo>
                  <a:pt x="11215223" y="2457235"/>
                </a:moveTo>
                <a:lnTo>
                  <a:pt x="11215223" y="2576245"/>
                </a:lnTo>
                <a:lnTo>
                  <a:pt x="11334233" y="2576245"/>
                </a:lnTo>
                <a:lnTo>
                  <a:pt x="11334233" y="2457235"/>
                </a:lnTo>
                <a:close/>
                <a:moveTo>
                  <a:pt x="11215223" y="2277081"/>
                </a:moveTo>
                <a:lnTo>
                  <a:pt x="11215223" y="2396091"/>
                </a:lnTo>
                <a:lnTo>
                  <a:pt x="11334233" y="2396091"/>
                </a:lnTo>
                <a:lnTo>
                  <a:pt x="11334233" y="2277081"/>
                </a:lnTo>
                <a:close/>
                <a:moveTo>
                  <a:pt x="11215223" y="2096926"/>
                </a:moveTo>
                <a:lnTo>
                  <a:pt x="11215223" y="2215936"/>
                </a:lnTo>
                <a:lnTo>
                  <a:pt x="11334233" y="2215936"/>
                </a:lnTo>
                <a:lnTo>
                  <a:pt x="11334233" y="2096926"/>
                </a:lnTo>
                <a:close/>
                <a:moveTo>
                  <a:pt x="11215223" y="1916771"/>
                </a:moveTo>
                <a:lnTo>
                  <a:pt x="11215223" y="2035781"/>
                </a:lnTo>
                <a:lnTo>
                  <a:pt x="11334233" y="2035781"/>
                </a:lnTo>
                <a:lnTo>
                  <a:pt x="11334233" y="1916771"/>
                </a:lnTo>
                <a:close/>
                <a:moveTo>
                  <a:pt x="11215223" y="1736616"/>
                </a:moveTo>
                <a:lnTo>
                  <a:pt x="11215223" y="1855626"/>
                </a:lnTo>
                <a:lnTo>
                  <a:pt x="11334233" y="1855626"/>
                </a:lnTo>
                <a:lnTo>
                  <a:pt x="11334233" y="1736616"/>
                </a:lnTo>
                <a:close/>
                <a:moveTo>
                  <a:pt x="11215223" y="1556463"/>
                </a:moveTo>
                <a:lnTo>
                  <a:pt x="11215223" y="1675473"/>
                </a:lnTo>
                <a:lnTo>
                  <a:pt x="11334233" y="1675473"/>
                </a:lnTo>
                <a:lnTo>
                  <a:pt x="11334233" y="1556463"/>
                </a:lnTo>
                <a:close/>
                <a:moveTo>
                  <a:pt x="11215223" y="1376308"/>
                </a:moveTo>
                <a:lnTo>
                  <a:pt x="11215223" y="1495318"/>
                </a:lnTo>
                <a:lnTo>
                  <a:pt x="11334233" y="1495318"/>
                </a:lnTo>
                <a:lnTo>
                  <a:pt x="11334233" y="1376308"/>
                </a:lnTo>
                <a:close/>
                <a:moveTo>
                  <a:pt x="11215223" y="1196153"/>
                </a:moveTo>
                <a:lnTo>
                  <a:pt x="11215223" y="1315163"/>
                </a:lnTo>
                <a:lnTo>
                  <a:pt x="11334233" y="1315163"/>
                </a:lnTo>
                <a:lnTo>
                  <a:pt x="11334233" y="1196153"/>
                </a:lnTo>
                <a:close/>
                <a:moveTo>
                  <a:pt x="11215223" y="1015998"/>
                </a:moveTo>
                <a:lnTo>
                  <a:pt x="11215223" y="1135008"/>
                </a:lnTo>
                <a:lnTo>
                  <a:pt x="11334233" y="1135008"/>
                </a:lnTo>
                <a:lnTo>
                  <a:pt x="11334233" y="1015998"/>
                </a:lnTo>
                <a:close/>
                <a:moveTo>
                  <a:pt x="11215223" y="835843"/>
                </a:moveTo>
                <a:lnTo>
                  <a:pt x="11215223" y="954853"/>
                </a:lnTo>
                <a:lnTo>
                  <a:pt x="11334233" y="954853"/>
                </a:lnTo>
                <a:lnTo>
                  <a:pt x="11334233" y="835843"/>
                </a:lnTo>
                <a:close/>
                <a:moveTo>
                  <a:pt x="11207754" y="655685"/>
                </a:moveTo>
                <a:lnTo>
                  <a:pt x="11207754" y="774695"/>
                </a:lnTo>
                <a:lnTo>
                  <a:pt x="11326764" y="774695"/>
                </a:lnTo>
                <a:lnTo>
                  <a:pt x="11326764" y="655685"/>
                </a:lnTo>
                <a:close/>
                <a:moveTo>
                  <a:pt x="11207754" y="475530"/>
                </a:moveTo>
                <a:lnTo>
                  <a:pt x="11207754" y="594540"/>
                </a:lnTo>
                <a:lnTo>
                  <a:pt x="11326764" y="594540"/>
                </a:lnTo>
                <a:lnTo>
                  <a:pt x="11326764" y="475530"/>
                </a:lnTo>
                <a:close/>
                <a:moveTo>
                  <a:pt x="11207754" y="295375"/>
                </a:moveTo>
                <a:lnTo>
                  <a:pt x="11207754" y="414385"/>
                </a:lnTo>
                <a:lnTo>
                  <a:pt x="11326764" y="414385"/>
                </a:lnTo>
                <a:lnTo>
                  <a:pt x="11326764" y="295375"/>
                </a:lnTo>
                <a:close/>
                <a:moveTo>
                  <a:pt x="11207754" y="115220"/>
                </a:moveTo>
                <a:lnTo>
                  <a:pt x="11207754" y="234230"/>
                </a:lnTo>
                <a:lnTo>
                  <a:pt x="11326764" y="234230"/>
                </a:lnTo>
                <a:lnTo>
                  <a:pt x="11326764" y="115220"/>
                </a:lnTo>
                <a:close/>
                <a:moveTo>
                  <a:pt x="0" y="0"/>
                </a:moveTo>
                <a:lnTo>
                  <a:pt x="11422730" y="0"/>
                </a:lnTo>
                <a:lnTo>
                  <a:pt x="11422730" y="6095995"/>
                </a:lnTo>
                <a:lnTo>
                  <a:pt x="0" y="6095995"/>
                </a:lnTo>
                <a:close/>
              </a:path>
            </a:pathLst>
          </a:custGeom>
          <a:solidFill>
            <a:srgbClr val="F9F2D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393824EF-FBEC-4959-A57F-A3557BF8845A}"/>
              </a:ext>
            </a:extLst>
          </p:cNvPr>
          <p:cNvSpPr/>
          <p:nvPr/>
        </p:nvSpPr>
        <p:spPr>
          <a:xfrm rot="21408674">
            <a:off x="321047" y="389214"/>
            <a:ext cx="984580" cy="611509"/>
          </a:xfrm>
          <a:custGeom>
            <a:avLst/>
            <a:gdLst>
              <a:gd name="connsiteX0" fmla="*/ 984580 w 984580"/>
              <a:gd name="connsiteY0" fmla="*/ 0 h 611509"/>
              <a:gd name="connsiteX1" fmla="*/ 984580 w 984580"/>
              <a:gd name="connsiteY1" fmla="*/ 94729 h 611509"/>
              <a:gd name="connsiteX2" fmla="*/ 971185 w 984580"/>
              <a:gd name="connsiteY2" fmla="*/ 95229 h 611509"/>
              <a:gd name="connsiteX3" fmla="*/ 941899 w 984580"/>
              <a:gd name="connsiteY3" fmla="*/ 101646 h 611509"/>
              <a:gd name="connsiteX4" fmla="*/ 930440 w 984580"/>
              <a:gd name="connsiteY4" fmla="*/ 126637 h 611509"/>
              <a:gd name="connsiteX5" fmla="*/ 905746 w 984580"/>
              <a:gd name="connsiteY5" fmla="*/ 131243 h 611509"/>
              <a:gd name="connsiteX6" fmla="*/ 898334 w 984580"/>
              <a:gd name="connsiteY6" fmla="*/ 180237 h 611509"/>
              <a:gd name="connsiteX7" fmla="*/ 883964 w 984580"/>
              <a:gd name="connsiteY7" fmla="*/ 170539 h 611509"/>
              <a:gd name="connsiteX8" fmla="*/ 875960 w 984580"/>
              <a:gd name="connsiteY8" fmla="*/ 204407 h 611509"/>
              <a:gd name="connsiteX9" fmla="*/ 881734 w 984580"/>
              <a:gd name="connsiteY9" fmla="*/ 232848 h 611509"/>
              <a:gd name="connsiteX10" fmla="*/ 861044 w 984580"/>
              <a:gd name="connsiteY10" fmla="*/ 220520 h 611509"/>
              <a:gd name="connsiteX11" fmla="*/ 854176 w 984580"/>
              <a:gd name="connsiteY11" fmla="*/ 243702 h 611509"/>
              <a:gd name="connsiteX12" fmla="*/ 817389 w 984580"/>
              <a:gd name="connsiteY12" fmla="*/ 217240 h 611509"/>
              <a:gd name="connsiteX13" fmla="*/ 813387 w 984580"/>
              <a:gd name="connsiteY13" fmla="*/ 234174 h 611509"/>
              <a:gd name="connsiteX14" fmla="*/ 784648 w 984580"/>
              <a:gd name="connsiteY14" fmla="*/ 214779 h 611509"/>
              <a:gd name="connsiteX15" fmla="*/ 778371 w 984580"/>
              <a:gd name="connsiteY15" fmla="*/ 253085 h 611509"/>
              <a:gd name="connsiteX16" fmla="*/ 743902 w 984580"/>
              <a:gd name="connsiteY16" fmla="*/ 246186 h 611509"/>
              <a:gd name="connsiteX17" fmla="*/ 742264 w 984580"/>
              <a:gd name="connsiteY17" fmla="*/ 323620 h 611509"/>
              <a:gd name="connsiteX18" fmla="*/ 726166 w 984580"/>
              <a:gd name="connsiteY18" fmla="*/ 309484 h 611509"/>
              <a:gd name="connsiteX19" fmla="*/ 723892 w 984580"/>
              <a:gd name="connsiteY19" fmla="*/ 330856 h 611509"/>
              <a:gd name="connsiteX20" fmla="*/ 707795 w 984580"/>
              <a:gd name="connsiteY20" fmla="*/ 316720 h 611509"/>
              <a:gd name="connsiteX21" fmla="*/ 701519 w 984580"/>
              <a:gd name="connsiteY21" fmla="*/ 355027 h 611509"/>
              <a:gd name="connsiteX22" fmla="*/ 649268 w 984580"/>
              <a:gd name="connsiteY22" fmla="*/ 370489 h 611509"/>
              <a:gd name="connsiteX23" fmla="*/ 655043 w 984580"/>
              <a:gd name="connsiteY23" fmla="*/ 398930 h 611509"/>
              <a:gd name="connsiteX24" fmla="*/ 613115 w 984580"/>
              <a:gd name="connsiteY24" fmla="*/ 400086 h 611509"/>
              <a:gd name="connsiteX25" fmla="*/ 580374 w 984580"/>
              <a:gd name="connsiteY25" fmla="*/ 397626 h 611509"/>
              <a:gd name="connsiteX26" fmla="*/ 570642 w 984580"/>
              <a:gd name="connsiteY26" fmla="*/ 427056 h 611509"/>
              <a:gd name="connsiteX27" fmla="*/ 548816 w 984580"/>
              <a:gd name="connsiteY27" fmla="*/ 425415 h 611509"/>
              <a:gd name="connsiteX28" fmla="*/ 553999 w 984580"/>
              <a:gd name="connsiteY28" fmla="*/ 438730 h 611509"/>
              <a:gd name="connsiteX29" fmla="*/ 535036 w 984580"/>
              <a:gd name="connsiteY29" fmla="*/ 430842 h 611509"/>
              <a:gd name="connsiteX30" fmla="*/ 536809 w 984580"/>
              <a:gd name="connsiteY30" fmla="*/ 476217 h 611509"/>
              <a:gd name="connsiteX31" fmla="*/ 508660 w 984580"/>
              <a:gd name="connsiteY31" fmla="*/ 471947 h 611509"/>
              <a:gd name="connsiteX32" fmla="*/ 483968 w 984580"/>
              <a:gd name="connsiteY32" fmla="*/ 476554 h 611509"/>
              <a:gd name="connsiteX33" fmla="*/ 483416 w 984580"/>
              <a:gd name="connsiteY33" fmla="*/ 481747 h 611509"/>
              <a:gd name="connsiteX34" fmla="*/ 462320 w 984580"/>
              <a:gd name="connsiteY34" fmla="*/ 468935 h 611509"/>
              <a:gd name="connsiteX35" fmla="*/ 448354 w 984580"/>
              <a:gd name="connsiteY35" fmla="*/ 482141 h 611509"/>
              <a:gd name="connsiteX36" fmla="*/ 435882 w 984580"/>
              <a:gd name="connsiteY36" fmla="*/ 457306 h 611509"/>
              <a:gd name="connsiteX37" fmla="*/ 389700 w 984580"/>
              <a:gd name="connsiteY37" fmla="*/ 520434 h 611509"/>
              <a:gd name="connsiteX38" fmla="*/ 369219 w 984580"/>
              <a:gd name="connsiteY38" fmla="*/ 528354 h 611509"/>
              <a:gd name="connsiteX39" fmla="*/ 360658 w 984580"/>
              <a:gd name="connsiteY39" fmla="*/ 489519 h 611509"/>
              <a:gd name="connsiteX40" fmla="*/ 337937 w 984580"/>
              <a:gd name="connsiteY40" fmla="*/ 554501 h 611509"/>
              <a:gd name="connsiteX41" fmla="*/ 332167 w 984580"/>
              <a:gd name="connsiteY41" fmla="*/ 530195 h 611509"/>
              <a:gd name="connsiteX42" fmla="*/ 316894 w 984580"/>
              <a:gd name="connsiteY42" fmla="*/ 576687 h 611509"/>
              <a:gd name="connsiteX43" fmla="*/ 274634 w 984580"/>
              <a:gd name="connsiteY43" fmla="*/ 539957 h 611509"/>
              <a:gd name="connsiteX44" fmla="*/ 273887 w 984580"/>
              <a:gd name="connsiteY44" fmla="*/ 558978 h 611509"/>
              <a:gd name="connsiteX45" fmla="*/ 207980 w 984580"/>
              <a:gd name="connsiteY45" fmla="*/ 525149 h 611509"/>
              <a:gd name="connsiteX46" fmla="*/ 172039 w 984580"/>
              <a:gd name="connsiteY46" fmla="*/ 584316 h 611509"/>
              <a:gd name="connsiteX47" fmla="*/ 119538 w 984580"/>
              <a:gd name="connsiteY47" fmla="*/ 551546 h 611509"/>
              <a:gd name="connsiteX48" fmla="*/ 93652 w 984580"/>
              <a:gd name="connsiteY48" fmla="*/ 611509 h 611509"/>
              <a:gd name="connsiteX49" fmla="*/ 71685 w 984580"/>
              <a:gd name="connsiteY49" fmla="*/ 571613 h 611509"/>
              <a:gd name="connsiteX50" fmla="*/ 60138 w 984580"/>
              <a:gd name="connsiteY50" fmla="*/ 608860 h 611509"/>
              <a:gd name="connsiteX51" fmla="*/ 44127 w 984580"/>
              <a:gd name="connsiteY51" fmla="*/ 588515 h 611509"/>
              <a:gd name="connsiteX52" fmla="*/ 26624 w 984580"/>
              <a:gd name="connsiteY52" fmla="*/ 606211 h 611509"/>
              <a:gd name="connsiteX53" fmla="*/ 14153 w 984580"/>
              <a:gd name="connsiteY53" fmla="*/ 581375 h 611509"/>
              <a:gd name="connsiteX54" fmla="*/ 0 w 984580"/>
              <a:gd name="connsiteY54" fmla="*/ 600900 h 611509"/>
              <a:gd name="connsiteX55" fmla="*/ 0 w 984580"/>
              <a:gd name="connsiteY55" fmla="*/ 0 h 61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84580" h="611509">
                <a:moveTo>
                  <a:pt x="984580" y="0"/>
                </a:moveTo>
                <a:lnTo>
                  <a:pt x="984580" y="94729"/>
                </a:lnTo>
                <a:lnTo>
                  <a:pt x="971185" y="95229"/>
                </a:lnTo>
                <a:lnTo>
                  <a:pt x="941899" y="101646"/>
                </a:lnTo>
                <a:lnTo>
                  <a:pt x="930440" y="126637"/>
                </a:lnTo>
                <a:lnTo>
                  <a:pt x="905746" y="131243"/>
                </a:lnTo>
                <a:lnTo>
                  <a:pt x="898334" y="180237"/>
                </a:lnTo>
                <a:lnTo>
                  <a:pt x="883964" y="170539"/>
                </a:lnTo>
                <a:lnTo>
                  <a:pt x="875960" y="204407"/>
                </a:lnTo>
                <a:lnTo>
                  <a:pt x="881734" y="232848"/>
                </a:lnTo>
                <a:lnTo>
                  <a:pt x="861044" y="220520"/>
                </a:lnTo>
                <a:lnTo>
                  <a:pt x="854176" y="243702"/>
                </a:lnTo>
                <a:lnTo>
                  <a:pt x="817389" y="217240"/>
                </a:lnTo>
                <a:lnTo>
                  <a:pt x="813387" y="234174"/>
                </a:lnTo>
                <a:lnTo>
                  <a:pt x="784648" y="214779"/>
                </a:lnTo>
                <a:lnTo>
                  <a:pt x="778371" y="253085"/>
                </a:lnTo>
                <a:lnTo>
                  <a:pt x="743902" y="246186"/>
                </a:lnTo>
                <a:lnTo>
                  <a:pt x="742264" y="323620"/>
                </a:lnTo>
                <a:lnTo>
                  <a:pt x="726166" y="309484"/>
                </a:lnTo>
                <a:lnTo>
                  <a:pt x="723892" y="330856"/>
                </a:lnTo>
                <a:lnTo>
                  <a:pt x="707795" y="316720"/>
                </a:lnTo>
                <a:lnTo>
                  <a:pt x="701519" y="355027"/>
                </a:lnTo>
                <a:lnTo>
                  <a:pt x="649268" y="370489"/>
                </a:lnTo>
                <a:lnTo>
                  <a:pt x="655043" y="398930"/>
                </a:lnTo>
                <a:lnTo>
                  <a:pt x="613115" y="400086"/>
                </a:lnTo>
                <a:lnTo>
                  <a:pt x="580374" y="397626"/>
                </a:lnTo>
                <a:lnTo>
                  <a:pt x="570642" y="427056"/>
                </a:lnTo>
                <a:lnTo>
                  <a:pt x="548816" y="425415"/>
                </a:lnTo>
                <a:lnTo>
                  <a:pt x="553999" y="438730"/>
                </a:lnTo>
                <a:lnTo>
                  <a:pt x="535036" y="430842"/>
                </a:lnTo>
                <a:lnTo>
                  <a:pt x="536809" y="476217"/>
                </a:lnTo>
                <a:lnTo>
                  <a:pt x="508660" y="471947"/>
                </a:lnTo>
                <a:lnTo>
                  <a:pt x="483968" y="476554"/>
                </a:lnTo>
                <a:lnTo>
                  <a:pt x="483416" y="481747"/>
                </a:lnTo>
                <a:lnTo>
                  <a:pt x="462320" y="468935"/>
                </a:lnTo>
                <a:lnTo>
                  <a:pt x="448354" y="482141"/>
                </a:lnTo>
                <a:lnTo>
                  <a:pt x="435882" y="457306"/>
                </a:lnTo>
                <a:lnTo>
                  <a:pt x="389700" y="520434"/>
                </a:lnTo>
                <a:lnTo>
                  <a:pt x="369219" y="528354"/>
                </a:lnTo>
                <a:lnTo>
                  <a:pt x="360658" y="489519"/>
                </a:lnTo>
                <a:lnTo>
                  <a:pt x="337937" y="554501"/>
                </a:lnTo>
                <a:lnTo>
                  <a:pt x="332167" y="530195"/>
                </a:lnTo>
                <a:lnTo>
                  <a:pt x="316894" y="576687"/>
                </a:lnTo>
                <a:lnTo>
                  <a:pt x="274634" y="539957"/>
                </a:lnTo>
                <a:lnTo>
                  <a:pt x="273887" y="558978"/>
                </a:lnTo>
                <a:lnTo>
                  <a:pt x="207980" y="525149"/>
                </a:lnTo>
                <a:lnTo>
                  <a:pt x="172039" y="584316"/>
                </a:lnTo>
                <a:lnTo>
                  <a:pt x="119538" y="551546"/>
                </a:lnTo>
                <a:lnTo>
                  <a:pt x="93652" y="611509"/>
                </a:lnTo>
                <a:lnTo>
                  <a:pt x="71685" y="571613"/>
                </a:lnTo>
                <a:lnTo>
                  <a:pt x="60138" y="608860"/>
                </a:lnTo>
                <a:lnTo>
                  <a:pt x="44127" y="588515"/>
                </a:lnTo>
                <a:lnTo>
                  <a:pt x="26624" y="606211"/>
                </a:lnTo>
                <a:lnTo>
                  <a:pt x="14153" y="581375"/>
                </a:lnTo>
                <a:lnTo>
                  <a:pt x="0" y="6009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8D2AF15-D1F3-44AD-81C9-42A2CE63214D}"/>
              </a:ext>
            </a:extLst>
          </p:cNvPr>
          <p:cNvSpPr/>
          <p:nvPr/>
        </p:nvSpPr>
        <p:spPr>
          <a:xfrm rot="21173670">
            <a:off x="310706" y="393847"/>
            <a:ext cx="1061084" cy="447748"/>
          </a:xfrm>
          <a:custGeom>
            <a:avLst/>
            <a:gdLst>
              <a:gd name="connsiteX0" fmla="*/ 1061084 w 1061084"/>
              <a:gd name="connsiteY0" fmla="*/ 0 h 447748"/>
              <a:gd name="connsiteX1" fmla="*/ 1061084 w 1061084"/>
              <a:gd name="connsiteY1" fmla="*/ 5643 h 447748"/>
              <a:gd name="connsiteX2" fmla="*/ 1032923 w 1061084"/>
              <a:gd name="connsiteY2" fmla="*/ 66586 h 447748"/>
              <a:gd name="connsiteX3" fmla="*/ 1013584 w 1061084"/>
              <a:gd name="connsiteY3" fmla="*/ 54868 h 447748"/>
              <a:gd name="connsiteX4" fmla="*/ 1003331 w 1061084"/>
              <a:gd name="connsiteY4" fmla="*/ 69528 h 447748"/>
              <a:gd name="connsiteX5" fmla="*/ 961224 w 1061084"/>
              <a:gd name="connsiteY5" fmla="*/ 69450 h 447748"/>
              <a:gd name="connsiteX6" fmla="*/ 939598 w 1061084"/>
              <a:gd name="connsiteY6" fmla="*/ 73304 h 447748"/>
              <a:gd name="connsiteX7" fmla="*/ 930482 w 1061084"/>
              <a:gd name="connsiteY7" fmla="*/ 91262 h 447748"/>
              <a:gd name="connsiteX8" fmla="*/ 912271 w 1061084"/>
              <a:gd name="connsiteY8" fmla="*/ 93923 h 447748"/>
              <a:gd name="connsiteX9" fmla="*/ 905421 w 1061084"/>
              <a:gd name="connsiteY9" fmla="*/ 129560 h 447748"/>
              <a:gd name="connsiteX10" fmla="*/ 895183 w 1061084"/>
              <a:gd name="connsiteY10" fmla="*/ 122052 h 447748"/>
              <a:gd name="connsiteX11" fmla="*/ 888338 w 1061084"/>
              <a:gd name="connsiteY11" fmla="*/ 146604 h 447748"/>
              <a:gd name="connsiteX12" fmla="*/ 891738 w 1061084"/>
              <a:gd name="connsiteY12" fmla="*/ 167580 h 447748"/>
              <a:gd name="connsiteX13" fmla="*/ 876950 w 1061084"/>
              <a:gd name="connsiteY13" fmla="*/ 157966 h 447748"/>
              <a:gd name="connsiteX14" fmla="*/ 871249 w 1061084"/>
              <a:gd name="connsiteY14" fmla="*/ 174731 h 447748"/>
              <a:gd name="connsiteX15" fmla="*/ 845087 w 1061084"/>
              <a:gd name="connsiteY15" fmla="*/ 154313 h 447748"/>
              <a:gd name="connsiteX16" fmla="*/ 841665 w 1061084"/>
              <a:gd name="connsiteY16" fmla="*/ 166589 h 447748"/>
              <a:gd name="connsiteX17" fmla="*/ 821190 w 1061084"/>
              <a:gd name="connsiteY17" fmla="*/ 151572 h 447748"/>
              <a:gd name="connsiteX18" fmla="*/ 815481 w 1061084"/>
              <a:gd name="connsiteY18" fmla="*/ 179421 h 447748"/>
              <a:gd name="connsiteX19" fmla="*/ 790449 w 1061084"/>
              <a:gd name="connsiteY19" fmla="*/ 173384 h 447748"/>
              <a:gd name="connsiteX20" fmla="*/ 786998 w 1061084"/>
              <a:gd name="connsiteY20" fmla="*/ 229996 h 447748"/>
              <a:gd name="connsiteX21" fmla="*/ 775624 w 1061084"/>
              <a:gd name="connsiteY21" fmla="*/ 219191 h 447748"/>
              <a:gd name="connsiteX22" fmla="*/ 773338 w 1061084"/>
              <a:gd name="connsiteY22" fmla="*/ 234764 h 447748"/>
              <a:gd name="connsiteX23" fmla="*/ 761965 w 1061084"/>
              <a:gd name="connsiteY23" fmla="*/ 223958 h 447748"/>
              <a:gd name="connsiteX24" fmla="*/ 756256 w 1061084"/>
              <a:gd name="connsiteY24" fmla="*/ 251808 h 447748"/>
              <a:gd name="connsiteX25" fmla="*/ 717556 w 1061084"/>
              <a:gd name="connsiteY25" fmla="*/ 261622 h 447748"/>
              <a:gd name="connsiteX26" fmla="*/ 720956 w 1061084"/>
              <a:gd name="connsiteY26" fmla="*/ 282598 h 447748"/>
              <a:gd name="connsiteX27" fmla="*/ 690229 w 1061084"/>
              <a:gd name="connsiteY27" fmla="*/ 282241 h 447748"/>
              <a:gd name="connsiteX28" fmla="*/ 666332 w 1061084"/>
              <a:gd name="connsiteY28" fmla="*/ 279502 h 447748"/>
              <a:gd name="connsiteX29" fmla="*/ 659833 w 1061084"/>
              <a:gd name="connsiteY29" fmla="*/ 296809 h 447748"/>
              <a:gd name="connsiteX30" fmla="*/ 656569 w 1061084"/>
              <a:gd name="connsiteY30" fmla="*/ 300552 h 447748"/>
              <a:gd name="connsiteX31" fmla="*/ 642421 w 1061084"/>
              <a:gd name="connsiteY31" fmla="*/ 298929 h 447748"/>
              <a:gd name="connsiteX32" fmla="*/ 643422 w 1061084"/>
              <a:gd name="connsiteY32" fmla="*/ 301837 h 447748"/>
              <a:gd name="connsiteX33" fmla="*/ 638709 w 1061084"/>
              <a:gd name="connsiteY33" fmla="*/ 295019 h 447748"/>
              <a:gd name="connsiteX34" fmla="*/ 636500 w 1061084"/>
              <a:gd name="connsiteY34" fmla="*/ 304506 h 447748"/>
              <a:gd name="connsiteX35" fmla="*/ 632175 w 1061084"/>
              <a:gd name="connsiteY35" fmla="*/ 302505 h 447748"/>
              <a:gd name="connsiteX36" fmla="*/ 632165 w 1061084"/>
              <a:gd name="connsiteY36" fmla="*/ 317931 h 447748"/>
              <a:gd name="connsiteX37" fmla="*/ 620094 w 1061084"/>
              <a:gd name="connsiteY37" fmla="*/ 333442 h 447748"/>
              <a:gd name="connsiteX38" fmla="*/ 616335 w 1061084"/>
              <a:gd name="connsiteY38" fmla="*/ 332720 h 447748"/>
              <a:gd name="connsiteX39" fmla="*/ 611615 w 1061084"/>
              <a:gd name="connsiteY39" fmla="*/ 324996 h 447748"/>
              <a:gd name="connsiteX40" fmla="*/ 606668 w 1061084"/>
              <a:gd name="connsiteY40" fmla="*/ 332556 h 447748"/>
              <a:gd name="connsiteX41" fmla="*/ 593461 w 1061084"/>
              <a:gd name="connsiteY41" fmla="*/ 334487 h 447748"/>
              <a:gd name="connsiteX42" fmla="*/ 590444 w 1061084"/>
              <a:gd name="connsiteY42" fmla="*/ 355038 h 447748"/>
              <a:gd name="connsiteX43" fmla="*/ 573888 w 1061084"/>
              <a:gd name="connsiteY43" fmla="*/ 350910 h 447748"/>
              <a:gd name="connsiteX44" fmla="*/ 558636 w 1061084"/>
              <a:gd name="connsiteY44" fmla="*/ 364061 h 447748"/>
              <a:gd name="connsiteX45" fmla="*/ 537167 w 1061084"/>
              <a:gd name="connsiteY45" fmla="*/ 359416 h 447748"/>
              <a:gd name="connsiteX46" fmla="*/ 498243 w 1061084"/>
              <a:gd name="connsiteY46" fmla="*/ 343355 h 447748"/>
              <a:gd name="connsiteX47" fmla="*/ 483192 w 1061084"/>
              <a:gd name="connsiteY47" fmla="*/ 353025 h 447748"/>
              <a:gd name="connsiteX48" fmla="*/ 469751 w 1061084"/>
              <a:gd name="connsiteY48" fmla="*/ 334840 h 447748"/>
              <a:gd name="connsiteX49" fmla="*/ 419980 w 1061084"/>
              <a:gd name="connsiteY49" fmla="*/ 381063 h 447748"/>
              <a:gd name="connsiteX50" fmla="*/ 397908 w 1061084"/>
              <a:gd name="connsiteY50" fmla="*/ 386862 h 447748"/>
              <a:gd name="connsiteX51" fmla="*/ 388682 w 1061084"/>
              <a:gd name="connsiteY51" fmla="*/ 358427 h 447748"/>
              <a:gd name="connsiteX52" fmla="*/ 364195 w 1061084"/>
              <a:gd name="connsiteY52" fmla="*/ 406007 h 447748"/>
              <a:gd name="connsiteX53" fmla="*/ 357977 w 1061084"/>
              <a:gd name="connsiteY53" fmla="*/ 388210 h 447748"/>
              <a:gd name="connsiteX54" fmla="*/ 341518 w 1061084"/>
              <a:gd name="connsiteY54" fmla="*/ 422251 h 447748"/>
              <a:gd name="connsiteX55" fmla="*/ 295974 w 1061084"/>
              <a:gd name="connsiteY55" fmla="*/ 395358 h 447748"/>
              <a:gd name="connsiteX56" fmla="*/ 295168 w 1061084"/>
              <a:gd name="connsiteY56" fmla="*/ 409285 h 447748"/>
              <a:gd name="connsiteX57" fmla="*/ 224141 w 1061084"/>
              <a:gd name="connsiteY57" fmla="*/ 384515 h 447748"/>
              <a:gd name="connsiteX58" fmla="*/ 185407 w 1061084"/>
              <a:gd name="connsiteY58" fmla="*/ 427837 h 447748"/>
              <a:gd name="connsiteX59" fmla="*/ 128826 w 1061084"/>
              <a:gd name="connsiteY59" fmla="*/ 403843 h 447748"/>
              <a:gd name="connsiteX60" fmla="*/ 100928 w 1061084"/>
              <a:gd name="connsiteY60" fmla="*/ 447748 h 447748"/>
              <a:gd name="connsiteX61" fmla="*/ 77256 w 1061084"/>
              <a:gd name="connsiteY61" fmla="*/ 418536 h 447748"/>
              <a:gd name="connsiteX62" fmla="*/ 64811 w 1061084"/>
              <a:gd name="connsiteY62" fmla="*/ 445808 h 447748"/>
              <a:gd name="connsiteX63" fmla="*/ 47556 w 1061084"/>
              <a:gd name="connsiteY63" fmla="*/ 430912 h 447748"/>
              <a:gd name="connsiteX64" fmla="*/ 28693 w 1061084"/>
              <a:gd name="connsiteY64" fmla="*/ 443869 h 447748"/>
              <a:gd name="connsiteX65" fmla="*/ 15253 w 1061084"/>
              <a:gd name="connsiteY65" fmla="*/ 425684 h 447748"/>
              <a:gd name="connsiteX66" fmla="*/ 0 w 1061084"/>
              <a:gd name="connsiteY66" fmla="*/ 439980 h 447748"/>
              <a:gd name="connsiteX67" fmla="*/ 0 w 1061084"/>
              <a:gd name="connsiteY67" fmla="*/ 0 h 44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061084" h="447748">
                <a:moveTo>
                  <a:pt x="1061084" y="0"/>
                </a:moveTo>
                <a:lnTo>
                  <a:pt x="1061084" y="5643"/>
                </a:lnTo>
                <a:lnTo>
                  <a:pt x="1032923" y="66586"/>
                </a:lnTo>
                <a:lnTo>
                  <a:pt x="1013584" y="54868"/>
                </a:lnTo>
                <a:lnTo>
                  <a:pt x="1003331" y="69528"/>
                </a:lnTo>
                <a:lnTo>
                  <a:pt x="961224" y="69450"/>
                </a:lnTo>
                <a:lnTo>
                  <a:pt x="939598" y="73304"/>
                </a:lnTo>
                <a:lnTo>
                  <a:pt x="930482" y="91262"/>
                </a:lnTo>
                <a:lnTo>
                  <a:pt x="912271" y="93923"/>
                </a:lnTo>
                <a:lnTo>
                  <a:pt x="905421" y="129560"/>
                </a:lnTo>
                <a:lnTo>
                  <a:pt x="895183" y="122052"/>
                </a:lnTo>
                <a:lnTo>
                  <a:pt x="888338" y="146604"/>
                </a:lnTo>
                <a:lnTo>
                  <a:pt x="891738" y="167580"/>
                </a:lnTo>
                <a:lnTo>
                  <a:pt x="876950" y="157966"/>
                </a:lnTo>
                <a:lnTo>
                  <a:pt x="871249" y="174731"/>
                </a:lnTo>
                <a:lnTo>
                  <a:pt x="845087" y="154313"/>
                </a:lnTo>
                <a:lnTo>
                  <a:pt x="841665" y="166589"/>
                </a:lnTo>
                <a:lnTo>
                  <a:pt x="821190" y="151572"/>
                </a:lnTo>
                <a:lnTo>
                  <a:pt x="815481" y="179421"/>
                </a:lnTo>
                <a:lnTo>
                  <a:pt x="790449" y="173384"/>
                </a:lnTo>
                <a:lnTo>
                  <a:pt x="786998" y="229996"/>
                </a:lnTo>
                <a:lnTo>
                  <a:pt x="775624" y="219191"/>
                </a:lnTo>
                <a:lnTo>
                  <a:pt x="773338" y="234764"/>
                </a:lnTo>
                <a:lnTo>
                  <a:pt x="761965" y="223958"/>
                </a:lnTo>
                <a:lnTo>
                  <a:pt x="756256" y="251808"/>
                </a:lnTo>
                <a:lnTo>
                  <a:pt x="717556" y="261622"/>
                </a:lnTo>
                <a:lnTo>
                  <a:pt x="720956" y="282598"/>
                </a:lnTo>
                <a:lnTo>
                  <a:pt x="690229" y="282241"/>
                </a:lnTo>
                <a:lnTo>
                  <a:pt x="666332" y="279502"/>
                </a:lnTo>
                <a:lnTo>
                  <a:pt x="659833" y="296809"/>
                </a:lnTo>
                <a:lnTo>
                  <a:pt x="656569" y="300552"/>
                </a:lnTo>
                <a:lnTo>
                  <a:pt x="642421" y="298929"/>
                </a:lnTo>
                <a:lnTo>
                  <a:pt x="643422" y="301837"/>
                </a:lnTo>
                <a:lnTo>
                  <a:pt x="638709" y="295019"/>
                </a:lnTo>
                <a:lnTo>
                  <a:pt x="636500" y="304506"/>
                </a:lnTo>
                <a:lnTo>
                  <a:pt x="632175" y="302505"/>
                </a:lnTo>
                <a:lnTo>
                  <a:pt x="632165" y="317931"/>
                </a:lnTo>
                <a:lnTo>
                  <a:pt x="620094" y="333442"/>
                </a:lnTo>
                <a:lnTo>
                  <a:pt x="616335" y="332720"/>
                </a:lnTo>
                <a:lnTo>
                  <a:pt x="611615" y="324996"/>
                </a:lnTo>
                <a:lnTo>
                  <a:pt x="606668" y="332556"/>
                </a:lnTo>
                <a:lnTo>
                  <a:pt x="593461" y="334487"/>
                </a:lnTo>
                <a:lnTo>
                  <a:pt x="590444" y="355038"/>
                </a:lnTo>
                <a:lnTo>
                  <a:pt x="573888" y="350910"/>
                </a:lnTo>
                <a:lnTo>
                  <a:pt x="558636" y="364061"/>
                </a:lnTo>
                <a:lnTo>
                  <a:pt x="537167" y="359416"/>
                </a:lnTo>
                <a:lnTo>
                  <a:pt x="498243" y="343355"/>
                </a:lnTo>
                <a:lnTo>
                  <a:pt x="483192" y="353025"/>
                </a:lnTo>
                <a:lnTo>
                  <a:pt x="469751" y="334840"/>
                </a:lnTo>
                <a:lnTo>
                  <a:pt x="419980" y="381063"/>
                </a:lnTo>
                <a:lnTo>
                  <a:pt x="397908" y="386862"/>
                </a:lnTo>
                <a:lnTo>
                  <a:pt x="388682" y="358427"/>
                </a:lnTo>
                <a:lnTo>
                  <a:pt x="364195" y="406007"/>
                </a:lnTo>
                <a:lnTo>
                  <a:pt x="357977" y="388210"/>
                </a:lnTo>
                <a:lnTo>
                  <a:pt x="341518" y="422251"/>
                </a:lnTo>
                <a:lnTo>
                  <a:pt x="295974" y="395358"/>
                </a:lnTo>
                <a:lnTo>
                  <a:pt x="295168" y="409285"/>
                </a:lnTo>
                <a:lnTo>
                  <a:pt x="224141" y="384515"/>
                </a:lnTo>
                <a:lnTo>
                  <a:pt x="185407" y="427837"/>
                </a:lnTo>
                <a:lnTo>
                  <a:pt x="128826" y="403843"/>
                </a:lnTo>
                <a:lnTo>
                  <a:pt x="100928" y="447748"/>
                </a:lnTo>
                <a:lnTo>
                  <a:pt x="77256" y="418536"/>
                </a:lnTo>
                <a:lnTo>
                  <a:pt x="64811" y="445808"/>
                </a:lnTo>
                <a:lnTo>
                  <a:pt x="47556" y="430912"/>
                </a:lnTo>
                <a:lnTo>
                  <a:pt x="28693" y="443869"/>
                </a:lnTo>
                <a:lnTo>
                  <a:pt x="15253" y="425684"/>
                </a:lnTo>
                <a:lnTo>
                  <a:pt x="0" y="4399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905BF3F-B894-479C-8935-F12191D28500}"/>
              </a:ext>
            </a:extLst>
          </p:cNvPr>
          <p:cNvGrpSpPr/>
          <p:nvPr/>
        </p:nvGrpSpPr>
        <p:grpSpPr>
          <a:xfrm rot="815500">
            <a:off x="459487" y="414853"/>
            <a:ext cx="324190" cy="302756"/>
            <a:chOff x="538160" y="416718"/>
            <a:chExt cx="324190" cy="30275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48B00C0-E99D-446B-95F7-68F9BC833E2E}"/>
                </a:ext>
              </a:extLst>
            </p:cNvPr>
            <p:cNvSpPr/>
            <p:nvPr/>
          </p:nvSpPr>
          <p:spPr>
            <a:xfrm>
              <a:off x="819150" y="416718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1C00E84-4664-4CE2-AC83-44F96D4F63D6}"/>
                </a:ext>
              </a:extLst>
            </p:cNvPr>
            <p:cNvSpPr/>
            <p:nvPr/>
          </p:nvSpPr>
          <p:spPr>
            <a:xfrm>
              <a:off x="538160" y="676274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C67DACA-509D-4A3F-A365-F02170D43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2" y="448469"/>
              <a:ext cx="257173" cy="238921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h="190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B00783-51AE-460D-AD80-0607922DFA7A}"/>
              </a:ext>
            </a:extLst>
          </p:cNvPr>
          <p:cNvGrpSpPr/>
          <p:nvPr/>
        </p:nvGrpSpPr>
        <p:grpSpPr>
          <a:xfrm rot="815500">
            <a:off x="511631" y="511453"/>
            <a:ext cx="324190" cy="302756"/>
            <a:chOff x="538160" y="416718"/>
            <a:chExt cx="324190" cy="30275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679C012-1D93-44E6-98F0-202A3602BA9C}"/>
                </a:ext>
              </a:extLst>
            </p:cNvPr>
            <p:cNvSpPr/>
            <p:nvPr/>
          </p:nvSpPr>
          <p:spPr>
            <a:xfrm>
              <a:off x="819150" y="416718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D7A3D55-4D82-4C7C-9ED2-F9FF353365DE}"/>
                </a:ext>
              </a:extLst>
            </p:cNvPr>
            <p:cNvSpPr/>
            <p:nvPr/>
          </p:nvSpPr>
          <p:spPr>
            <a:xfrm>
              <a:off x="538160" y="676274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9C02757-BA6B-44BF-8431-34E4CDCD1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2" y="448469"/>
              <a:ext cx="257173" cy="238921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h="190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52E3CC-C6F5-40F3-A62F-F4D2368FF41F}"/>
              </a:ext>
            </a:extLst>
          </p:cNvPr>
          <p:cNvSpPr txBox="1"/>
          <p:nvPr/>
        </p:nvSpPr>
        <p:spPr>
          <a:xfrm>
            <a:off x="590234" y="462765"/>
            <a:ext cx="41303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 요청사항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C0F70-067D-4F45-8C95-E6E6056EBEDA}"/>
              </a:ext>
            </a:extLst>
          </p:cNvPr>
          <p:cNvSpPr txBox="1"/>
          <p:nvPr/>
        </p:nvSpPr>
        <p:spPr>
          <a:xfrm>
            <a:off x="621459" y="1301103"/>
            <a:ext cx="1062700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저희 회사에서 국가 지원 사업을 수행하기 위한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요청사항입니다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소규모 인력으로 운용 가능한 인프라 환경을 원합니다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DDoS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악의적 공격으로 인한 서비스 마비를 차단해야 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서비스가 방학 기간 내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런칭될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예정이므로 기간 내 대량의 트래픽을 처리할 수 있어야 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지속적인 사업 확장으로 신규 사업에 할당할 온프라미스 리소스가 부족한 상태입니다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추가적인 확장이 아니라 탄력적이고 비용 효율적인 솔루션을 원합니다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높은 서비스 만족도를 위해 안정적인 동영상 강의가 가능하기를 원합니다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 상태를 지속적으로 모니터링할 수 있는 도구가 필요합니다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국가 지원 사업이 지속될 것으로 예측되므로 추가적인 인프라 구성을 자동화할 수 있는 솔루션이 필요합니다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기밀성을 위해 개인 정보 등이 저장되는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웹서버가 분리되는 환경을 희망합니다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16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5787" y="312689"/>
            <a:ext cx="8599440" cy="6232621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9923" y="2661141"/>
            <a:ext cx="3205428" cy="18142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375" y="516294"/>
            <a:ext cx="41303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>
                <a:latin typeface="나눔스퀘어라운드 ExtraBold"/>
                <a:ea typeface="나눔스퀘어라운드 ExtraBold"/>
              </a:rPr>
              <a:t>요청사항 분석결과</a:t>
            </a:r>
          </a:p>
        </p:txBody>
      </p:sp>
      <p:sp>
        <p:nvSpPr>
          <p:cNvPr id="32" name="TextBox 2"/>
          <p:cNvSpPr txBox="1"/>
          <p:nvPr/>
        </p:nvSpPr>
        <p:spPr>
          <a:xfrm>
            <a:off x="6402809" y="1877031"/>
            <a:ext cx="5433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400" dirty="0">
                <a:latin typeface="나눔스퀘어 ExtraBold"/>
                <a:ea typeface="나눔스퀘어 ExtraBold"/>
              </a:rPr>
              <a:t>고가용성을 갖춘 서버 구축</a:t>
            </a:r>
            <a:endParaRPr lang="en-US" altLang="ko-KR" sz="2400" dirty="0">
              <a:latin typeface="나눔스퀘어 ExtraBold"/>
              <a:ea typeface="나눔스퀘어 ExtraBold"/>
            </a:endParaRPr>
          </a:p>
          <a:p>
            <a:pPr marL="342900" indent="-342900">
              <a:buAutoNum type="arabicPeriod"/>
              <a:defRPr/>
            </a:pPr>
            <a:endParaRPr lang="en-US" altLang="ko-KR" sz="2400" dirty="0"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en-US" altLang="ko-KR" sz="2400" dirty="0">
                <a:latin typeface="나눔스퀘어 ExtraBold"/>
                <a:ea typeface="나눔스퀘어 ExtraBold"/>
              </a:rPr>
              <a:t>2. </a:t>
            </a:r>
            <a:r>
              <a:rPr lang="ko-KR" altLang="en-US" sz="2400" dirty="0">
                <a:latin typeface="나눔스퀘어 ExtraBold"/>
                <a:ea typeface="나눔스퀘어 ExtraBold"/>
              </a:rPr>
              <a:t>안정적인 동영상 강의 플랫폼 구성</a:t>
            </a:r>
            <a:endParaRPr lang="en-US" altLang="ko-KR" sz="2400" dirty="0">
              <a:latin typeface="나눔스퀘어 ExtraBold"/>
              <a:ea typeface="나눔스퀘어 ExtraBold"/>
            </a:endParaRPr>
          </a:p>
          <a:p>
            <a:pPr>
              <a:defRPr/>
            </a:pPr>
            <a:endParaRPr lang="en-US" altLang="ko-KR" sz="2400" dirty="0"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en-US" altLang="ko-KR" sz="2400" dirty="0">
                <a:latin typeface="나눔스퀘어 ExtraBold"/>
                <a:ea typeface="나눔스퀘어 ExtraBold"/>
              </a:rPr>
              <a:t>3. </a:t>
            </a:r>
            <a:r>
              <a:rPr lang="ko-KR" altLang="en-US" sz="2400" dirty="0">
                <a:latin typeface="나눔스퀘어 ExtraBold"/>
                <a:ea typeface="나눔스퀘어 ExtraBold"/>
              </a:rPr>
              <a:t>기밀성 보안성이 높은 환경 구축</a:t>
            </a:r>
            <a:endParaRPr lang="en-US" altLang="ko-KR" sz="2400" dirty="0">
              <a:latin typeface="나눔스퀘어 ExtraBold"/>
              <a:ea typeface="나눔스퀘어 ExtraBold"/>
            </a:endParaRPr>
          </a:p>
          <a:p>
            <a:pPr>
              <a:defRPr/>
            </a:pPr>
            <a:endParaRPr lang="en-US" altLang="ko-KR" sz="2400" dirty="0"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en-US" altLang="ko-KR" sz="2400" dirty="0">
                <a:latin typeface="나눔스퀘어 ExtraBold"/>
                <a:ea typeface="나눔스퀘어 ExtraBold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자동화 및 모니터링 환경 구축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endParaRPr lang="en-US" altLang="ko-KR" sz="2400" dirty="0">
              <a:latin typeface="나눔스퀘어 ExtraBold"/>
              <a:ea typeface="나눔스퀘어 ExtraBold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9725" y="2855741"/>
            <a:ext cx="3395109" cy="17995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03264" y="3148843"/>
            <a:ext cx="1214554" cy="1214554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3350871" y="4339937"/>
            <a:ext cx="2158234" cy="11480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342793" y="1812636"/>
            <a:ext cx="2012374" cy="124921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C9AA1CD-358E-472F-AF5E-B0FCAFAE1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33" y="4844325"/>
            <a:ext cx="1676133" cy="100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CD557-DD73-4019-84C7-65EED5604D72}"/>
              </a:ext>
            </a:extLst>
          </p:cNvPr>
          <p:cNvSpPr/>
          <p:nvPr/>
        </p:nvSpPr>
        <p:spPr>
          <a:xfrm rot="5400000">
            <a:off x="6647114" y="-2686029"/>
            <a:ext cx="430885" cy="1017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5B3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94E14-624A-4A33-AEB9-94C08E4020A1}"/>
              </a:ext>
            </a:extLst>
          </p:cNvPr>
          <p:cNvSpPr txBox="1"/>
          <p:nvPr/>
        </p:nvSpPr>
        <p:spPr>
          <a:xfrm>
            <a:off x="2019814" y="2725873"/>
            <a:ext cx="730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토폴로지</a:t>
            </a:r>
          </a:p>
        </p:txBody>
      </p:sp>
    </p:spTree>
    <p:extLst>
      <p:ext uri="{BB962C8B-B14F-4D97-AF65-F5344CB8AC3E}">
        <p14:creationId xmlns:p14="http://schemas.microsoft.com/office/powerpoint/2010/main" val="135397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88BF3-4B72-4318-BFF2-980D01D304D5}"/>
              </a:ext>
            </a:extLst>
          </p:cNvPr>
          <p:cNvSpPr txBox="1"/>
          <p:nvPr/>
        </p:nvSpPr>
        <p:spPr>
          <a:xfrm>
            <a:off x="245374" y="516294"/>
            <a:ext cx="4585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인프라 토폴로지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235F2C-49C5-422B-B7CC-25ED0005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67" y="1723192"/>
            <a:ext cx="9287266" cy="3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49412-026E-4A6B-9393-ED2C7459C66E}"/>
              </a:ext>
            </a:extLst>
          </p:cNvPr>
          <p:cNvSpPr txBox="1"/>
          <p:nvPr/>
        </p:nvSpPr>
        <p:spPr>
          <a:xfrm>
            <a:off x="237183" y="71842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목차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B76AB7-38BE-4F6B-9BE7-5F8FAA26C812}"/>
              </a:ext>
            </a:extLst>
          </p:cNvPr>
          <p:cNvSpPr/>
          <p:nvPr/>
        </p:nvSpPr>
        <p:spPr>
          <a:xfrm>
            <a:off x="284629" y="1364754"/>
            <a:ext cx="886845" cy="5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A38B0-DE84-4927-BE1B-AE2FC89E4E20}"/>
              </a:ext>
            </a:extLst>
          </p:cNvPr>
          <p:cNvSpPr/>
          <p:nvPr/>
        </p:nvSpPr>
        <p:spPr>
          <a:xfrm rot="5400000">
            <a:off x="-915340" y="3757957"/>
            <a:ext cx="4562979" cy="208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D7119-F307-44FA-9B9B-0719D9DA05FA}"/>
              </a:ext>
            </a:extLst>
          </p:cNvPr>
          <p:cNvSpPr txBox="1"/>
          <p:nvPr/>
        </p:nvSpPr>
        <p:spPr>
          <a:xfrm>
            <a:off x="1836934" y="1594047"/>
            <a:ext cx="338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1.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 시나리오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F9224-A29A-4C00-BB71-076C44BE51DD}"/>
              </a:ext>
            </a:extLst>
          </p:cNvPr>
          <p:cNvSpPr txBox="1"/>
          <p:nvPr/>
        </p:nvSpPr>
        <p:spPr>
          <a:xfrm>
            <a:off x="1865962" y="2480463"/>
            <a:ext cx="338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2.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 요구사항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D2E8C0-2439-424C-9787-236BB338A5DB}"/>
              </a:ext>
            </a:extLst>
          </p:cNvPr>
          <p:cNvSpPr txBox="1"/>
          <p:nvPr/>
        </p:nvSpPr>
        <p:spPr>
          <a:xfrm>
            <a:off x="1836934" y="3389346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3.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 토폴로지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AB955B-E5B5-4B42-A5CA-0543CA62CE37}"/>
              </a:ext>
            </a:extLst>
          </p:cNvPr>
          <p:cNvSpPr txBox="1"/>
          <p:nvPr/>
        </p:nvSpPr>
        <p:spPr>
          <a:xfrm>
            <a:off x="1865962" y="435092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4.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 솔루션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9073C-304F-4A7C-8972-98FCF6601558}"/>
              </a:ext>
            </a:extLst>
          </p:cNvPr>
          <p:cNvSpPr txBox="1"/>
          <p:nvPr/>
        </p:nvSpPr>
        <p:spPr>
          <a:xfrm>
            <a:off x="1895481" y="5213435"/>
            <a:ext cx="158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5.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 정리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04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CD557-DD73-4019-84C7-65EED5604D72}"/>
              </a:ext>
            </a:extLst>
          </p:cNvPr>
          <p:cNvSpPr/>
          <p:nvPr/>
        </p:nvSpPr>
        <p:spPr>
          <a:xfrm rot="5400000">
            <a:off x="6647114" y="-2686029"/>
            <a:ext cx="430885" cy="1017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5B3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94E14-624A-4A33-AEB9-94C08E4020A1}"/>
              </a:ext>
            </a:extLst>
          </p:cNvPr>
          <p:cNvSpPr txBox="1"/>
          <p:nvPr/>
        </p:nvSpPr>
        <p:spPr>
          <a:xfrm>
            <a:off x="2019814" y="2725873"/>
            <a:ext cx="730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솔루션</a:t>
            </a:r>
          </a:p>
        </p:txBody>
      </p:sp>
    </p:spTree>
    <p:extLst>
      <p:ext uri="{BB962C8B-B14F-4D97-AF65-F5344CB8AC3E}">
        <p14:creationId xmlns:p14="http://schemas.microsoft.com/office/powerpoint/2010/main" val="410917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0BD160-678E-4337-B066-F72C37975C6C}"/>
              </a:ext>
            </a:extLst>
          </p:cNvPr>
          <p:cNvGrpSpPr/>
          <p:nvPr/>
        </p:nvGrpSpPr>
        <p:grpSpPr>
          <a:xfrm>
            <a:off x="438150" y="1740811"/>
            <a:ext cx="5145737" cy="1437991"/>
            <a:chOff x="2163763" y="594757"/>
            <a:chExt cx="5145737" cy="1437991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B13FBD4E-8F5F-4275-B647-3F9B3B6C66E2}"/>
                </a:ext>
              </a:extLst>
            </p:cNvPr>
            <p:cNvGrpSpPr/>
            <p:nvPr/>
          </p:nvGrpSpPr>
          <p:grpSpPr>
            <a:xfrm>
              <a:off x="2163763" y="594757"/>
              <a:ext cx="5145737" cy="1437991"/>
              <a:chOff x="2935996" y="915690"/>
              <a:chExt cx="7740348" cy="2258023"/>
            </a:xfrm>
          </p:grpSpPr>
          <p:pic>
            <p:nvPicPr>
              <p:cNvPr id="20" name="Object 5">
                <a:extLst>
                  <a:ext uri="{FF2B5EF4-FFF2-40B4-BE49-F238E27FC236}">
                    <a16:creationId xmlns:a16="http://schemas.microsoft.com/office/drawing/2014/main" id="{76961AF7-4EB9-4600-8392-06BEB3983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35996" y="915690"/>
                <a:ext cx="7740348" cy="2258023"/>
              </a:xfrm>
              <a:prstGeom prst="rect">
                <a:avLst/>
              </a:prstGeom>
            </p:spPr>
          </p:pic>
        </p:grpSp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690700EA-FE91-4009-894A-1D99CC1F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9581" y="808418"/>
              <a:ext cx="1289181" cy="1112597"/>
            </a:xfrm>
            <a:prstGeom prst="rect">
              <a:avLst/>
            </a:prstGeom>
          </p:spPr>
        </p:pic>
        <p:pic>
          <p:nvPicPr>
            <p:cNvPr id="23" name="Object 8">
              <a:extLst>
                <a:ext uri="{FF2B5EF4-FFF2-40B4-BE49-F238E27FC236}">
                  <a16:creationId xmlns:a16="http://schemas.microsoft.com/office/drawing/2014/main" id="{5860A015-C949-4D17-9790-53E88155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459" y="729954"/>
              <a:ext cx="759824" cy="38598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A0F149-5C7F-40FC-AEE2-4F47F01FF237}"/>
              </a:ext>
            </a:extLst>
          </p:cNvPr>
          <p:cNvGrpSpPr/>
          <p:nvPr/>
        </p:nvGrpSpPr>
        <p:grpSpPr>
          <a:xfrm>
            <a:off x="6400686" y="1621832"/>
            <a:ext cx="5248924" cy="1437991"/>
            <a:chOff x="2163762" y="2161299"/>
            <a:chExt cx="5248924" cy="1437991"/>
          </a:xfrm>
        </p:grpSpPr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2448BAF9-CE25-4E09-8E35-F302E7A69727}"/>
                </a:ext>
              </a:extLst>
            </p:cNvPr>
            <p:cNvGrpSpPr/>
            <p:nvPr/>
          </p:nvGrpSpPr>
          <p:grpSpPr>
            <a:xfrm>
              <a:off x="2163762" y="2161299"/>
              <a:ext cx="5248924" cy="1437991"/>
              <a:chOff x="7635568" y="2181530"/>
              <a:chExt cx="7895565" cy="2258023"/>
            </a:xfrm>
          </p:grpSpPr>
          <p:pic>
            <p:nvPicPr>
              <p:cNvPr id="25" name="Object 20">
                <a:extLst>
                  <a:ext uri="{FF2B5EF4-FFF2-40B4-BE49-F238E27FC236}">
                    <a16:creationId xmlns:a16="http://schemas.microsoft.com/office/drawing/2014/main" id="{E04C5AE9-95AE-4D12-90B3-0F75EDC85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35568" y="2181530"/>
                <a:ext cx="7895565" cy="2258023"/>
              </a:xfrm>
              <a:prstGeom prst="rect">
                <a:avLst/>
              </a:prstGeom>
            </p:spPr>
          </p:pic>
        </p:grpSp>
        <p:pic>
          <p:nvPicPr>
            <p:cNvPr id="26" name="Object 22">
              <a:extLst>
                <a:ext uri="{FF2B5EF4-FFF2-40B4-BE49-F238E27FC236}">
                  <a16:creationId xmlns:a16="http://schemas.microsoft.com/office/drawing/2014/main" id="{F051A356-D1A3-4169-B084-AA93EF630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9582" y="2371933"/>
              <a:ext cx="1280604" cy="1089037"/>
            </a:xfrm>
            <a:prstGeom prst="rect">
              <a:avLst/>
            </a:prstGeom>
          </p:spPr>
        </p:pic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594C090A-D6A0-4974-8927-8D659A3C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0233" y="2289245"/>
              <a:ext cx="743732" cy="377811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CBB43E-343F-4AC6-B4EB-485C770FBA64}"/>
              </a:ext>
            </a:extLst>
          </p:cNvPr>
          <p:cNvGrpSpPr/>
          <p:nvPr/>
        </p:nvGrpSpPr>
        <p:grpSpPr>
          <a:xfrm>
            <a:off x="426681" y="3920416"/>
            <a:ext cx="5273079" cy="1443788"/>
            <a:chOff x="8178617" y="3257270"/>
            <a:chExt cx="5573713" cy="1443788"/>
          </a:xfrm>
        </p:grpSpPr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820FEE91-F37D-4A22-8137-72FBAE6EAA18}"/>
                </a:ext>
              </a:extLst>
            </p:cNvPr>
            <p:cNvGrpSpPr/>
            <p:nvPr/>
          </p:nvGrpSpPr>
          <p:grpSpPr>
            <a:xfrm>
              <a:off x="8178617" y="3257270"/>
              <a:ext cx="5573713" cy="1437988"/>
              <a:chOff x="2846360" y="3924210"/>
              <a:chExt cx="8384120" cy="2258023"/>
            </a:xfrm>
          </p:grpSpPr>
          <p:pic>
            <p:nvPicPr>
              <p:cNvPr id="29" name="Object 10">
                <a:extLst>
                  <a:ext uri="{FF2B5EF4-FFF2-40B4-BE49-F238E27FC236}">
                    <a16:creationId xmlns:a16="http://schemas.microsoft.com/office/drawing/2014/main" id="{B35D8CB4-87C7-43E4-92D2-3D1687736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46360" y="3924210"/>
                <a:ext cx="8384120" cy="2258023"/>
              </a:xfrm>
              <a:prstGeom prst="rect">
                <a:avLst/>
              </a:prstGeom>
            </p:spPr>
          </p:pic>
        </p:grpSp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FE953B4C-8A12-4149-96B9-5494943B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6045" y="3467910"/>
              <a:ext cx="1450064" cy="1233148"/>
            </a:xfrm>
            <a:prstGeom prst="rect">
              <a:avLst/>
            </a:prstGeom>
          </p:spPr>
        </p:pic>
        <p:pic>
          <p:nvPicPr>
            <p:cNvPr id="31" name="Object 13">
              <a:extLst>
                <a:ext uri="{FF2B5EF4-FFF2-40B4-BE49-F238E27FC236}">
                  <a16:creationId xmlns:a16="http://schemas.microsoft.com/office/drawing/2014/main" id="{B7A4948F-C361-4813-8BCF-82027C1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5088" y="3385217"/>
              <a:ext cx="842149" cy="42780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AD06C-C0F1-4F62-B417-486B8099FC8C}"/>
              </a:ext>
            </a:extLst>
          </p:cNvPr>
          <p:cNvGrpSpPr/>
          <p:nvPr/>
        </p:nvGrpSpPr>
        <p:grpSpPr>
          <a:xfrm>
            <a:off x="6400686" y="4013841"/>
            <a:ext cx="5549323" cy="1437973"/>
            <a:chOff x="8178616" y="4825270"/>
            <a:chExt cx="5549323" cy="1437973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6C442420-9F49-4F73-B219-6050F0E521E0}"/>
                </a:ext>
              </a:extLst>
            </p:cNvPr>
            <p:cNvGrpSpPr/>
            <p:nvPr/>
          </p:nvGrpSpPr>
          <p:grpSpPr>
            <a:xfrm>
              <a:off x="8178616" y="4825270"/>
              <a:ext cx="5549323" cy="1437973"/>
              <a:chOff x="2846360" y="6382820"/>
              <a:chExt cx="8347432" cy="225802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4643030-701B-4105-A5F8-FA2428027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46360" y="6382820"/>
                <a:ext cx="8347432" cy="2258023"/>
              </a:xfrm>
              <a:prstGeom prst="rect">
                <a:avLst/>
              </a:prstGeom>
            </p:spPr>
          </p:pic>
        </p:grpSp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id="{035C1A0F-5B20-4BA4-9EF1-9D4B516B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654" y="4985574"/>
              <a:ext cx="1481393" cy="1211186"/>
            </a:xfrm>
            <a:prstGeom prst="rect">
              <a:avLst/>
            </a:prstGeom>
          </p:spPr>
        </p:pic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id="{7044C689-DA63-4E47-A650-AF1465804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5087" y="4953216"/>
              <a:ext cx="866505" cy="42598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46176D-9274-4DFB-9AD8-3361B1A2A4C4}"/>
              </a:ext>
            </a:extLst>
          </p:cNvPr>
          <p:cNvSpPr txBox="1"/>
          <p:nvPr/>
        </p:nvSpPr>
        <p:spPr>
          <a:xfrm>
            <a:off x="7798384" y="4584545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자동화 및 모니터링 환경 구축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F0D52-1169-41FF-B760-6F2869849052}"/>
              </a:ext>
            </a:extLst>
          </p:cNvPr>
          <p:cNvSpPr txBox="1"/>
          <p:nvPr/>
        </p:nvSpPr>
        <p:spPr>
          <a:xfrm>
            <a:off x="1821982" y="4512812"/>
            <a:ext cx="3640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기밀성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높은 환경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A56AD5-30CC-4F7E-8586-7A46D0D30613}"/>
              </a:ext>
            </a:extLst>
          </p:cNvPr>
          <p:cNvSpPr txBox="1"/>
          <p:nvPr/>
        </p:nvSpPr>
        <p:spPr>
          <a:xfrm>
            <a:off x="1690843" y="2244362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고가용성을 갖춘 서버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2C469C-528C-4FBB-82C2-269636F8CB08}"/>
              </a:ext>
            </a:extLst>
          </p:cNvPr>
          <p:cNvSpPr txBox="1"/>
          <p:nvPr/>
        </p:nvSpPr>
        <p:spPr>
          <a:xfrm>
            <a:off x="7606658" y="2161540"/>
            <a:ext cx="4057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동영상 강의 플랫폼 구성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34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ADCDAC-4465-450E-A366-B03499CBAB53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4761310A-F956-4C7D-8D6F-19E1BD11B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E0A9CCEF-C17B-4021-9129-AC1C001C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E14AD8-30F3-4A13-87E2-DD651E77F12D}"/>
                </a:ext>
              </a:extLst>
            </p:cNvPr>
            <p:cNvSpPr txBox="1"/>
            <p:nvPr/>
          </p:nvSpPr>
          <p:spPr>
            <a:xfrm>
              <a:off x="7454947" y="739126"/>
              <a:ext cx="3783964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9C9973-C1B3-4AA9-83AC-83848B46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2" y="2532237"/>
            <a:ext cx="2663857" cy="2622235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5C732D9-6BB0-42AF-8973-B167214E6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596" y="2464858"/>
            <a:ext cx="4405872" cy="2753670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3080A700-9AC3-43B2-9055-3B40D0E36D96}"/>
              </a:ext>
            </a:extLst>
          </p:cNvPr>
          <p:cNvSpPr/>
          <p:nvPr/>
        </p:nvSpPr>
        <p:spPr>
          <a:xfrm>
            <a:off x="4521648" y="3047475"/>
            <a:ext cx="3140765" cy="11396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BDA1C-6E71-414A-B3B3-8B99FA03E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68" y="572278"/>
            <a:ext cx="3809523" cy="2380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3B8B28-D85B-46AF-AD30-E5234850BF51}"/>
              </a:ext>
            </a:extLst>
          </p:cNvPr>
          <p:cNvSpPr txBox="1"/>
          <p:nvPr/>
        </p:nvSpPr>
        <p:spPr>
          <a:xfrm>
            <a:off x="1680250" y="5356995"/>
            <a:ext cx="9317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Load Balancer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의한 트래픽 분산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Auto Scaling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의한 탄력적인 서버 구성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5" name="Object 7">
            <a:extLst>
              <a:ext uri="{FF2B5EF4-FFF2-40B4-BE49-F238E27FC236}">
                <a16:creationId xmlns:a16="http://schemas.microsoft.com/office/drawing/2014/main" id="{8B432979-2D78-4264-90E8-DEC2D030BB4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7F8-2694-41D7-A9FC-B2724F3C1DD0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Load Balancer 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</a:t>
            </a: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9F72855E-269E-434B-A0F8-BB17358182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ADC0B7-4680-40FD-B99E-2A43EB49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5" y="1660529"/>
            <a:ext cx="4393542" cy="3421934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9613EB4-933E-4EA5-98B2-3F184BF81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78327"/>
              </p:ext>
            </p:extLst>
          </p:nvPr>
        </p:nvGraphicFramePr>
        <p:xfrm>
          <a:off x="4985106" y="2280840"/>
          <a:ext cx="6863994" cy="2406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790">
                  <a:extLst>
                    <a:ext uri="{9D8B030D-6E8A-4147-A177-3AD203B41FA5}">
                      <a16:colId xmlns:a16="http://schemas.microsoft.com/office/drawing/2014/main" val="4083271624"/>
                    </a:ext>
                  </a:extLst>
                </a:gridCol>
                <a:gridCol w="5164204">
                  <a:extLst>
                    <a:ext uri="{9D8B030D-6E8A-4147-A177-3AD203B41FA5}">
                      <a16:colId xmlns:a16="http://schemas.microsoft.com/office/drawing/2014/main" val="2930521167"/>
                    </a:ext>
                  </a:extLst>
                </a:gridCol>
              </a:tblGrid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로드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밸런서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38183"/>
                  </a:ext>
                </a:extLst>
              </a:tr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ALB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Layer 7</a:t>
                      </a:r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계층에서 동작</a:t>
                      </a:r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Http</a:t>
                      </a:r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헤더</a:t>
                      </a:r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쿠키를 기반으로 여러 도메인으로 라우팅이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136393"/>
                  </a:ext>
                </a:extLst>
              </a:tr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NLB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Layer 4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계층에서 동작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TCP/UDP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트래픽을 로드 </a:t>
                      </a:r>
                      <a:r>
                        <a:rPr lang="ko-KR" altLang="en-US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밸런싱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67899"/>
                  </a:ext>
                </a:extLst>
              </a:tr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CLB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Layer 4~7</a:t>
                      </a:r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계층에서 동작</a:t>
                      </a:r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TCP, Http </a:t>
                      </a:r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등</a:t>
                      </a:r>
                      <a:endParaRPr lang="en-US" altLang="ko-KR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다양한 프로토콜을 수용하지만 현재 사용되지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291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B886260-4B27-485C-9E63-FA3151A3B98D}"/>
              </a:ext>
            </a:extLst>
          </p:cNvPr>
          <p:cNvSpPr txBox="1"/>
          <p:nvPr/>
        </p:nvSpPr>
        <p:spPr>
          <a:xfrm>
            <a:off x="1433512" y="5309091"/>
            <a:ext cx="9317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Http/Https</a:t>
            </a:r>
            <a:r>
              <a: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사용하고 있으며 요청 헤더를 기반으로</a:t>
            </a:r>
            <a:endParaRPr lang="en-US" altLang="ko-KR" sz="2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부하 분산을 수행하기 위해 </a:t>
            </a:r>
            <a:r>
              <a:rPr lang="en-US" altLang="ko-KR" sz="22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ALB</a:t>
            </a:r>
            <a:r>
              <a: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30745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7F8-2694-41D7-A9FC-B2724F3C1DD0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Sticky Session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9F72855E-269E-434B-A0F8-BB17358182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sp>
        <p:nvSpPr>
          <p:cNvPr id="28" name="TextBox 23">
            <a:extLst>
              <a:ext uri="{FF2B5EF4-FFF2-40B4-BE49-F238E27FC236}">
                <a16:creationId xmlns:a16="http://schemas.microsoft.com/office/drawing/2014/main" id="{708CEB3C-E954-4B4D-BBA7-F0D0F606CF87}"/>
              </a:ext>
            </a:extLst>
          </p:cNvPr>
          <p:cNvSpPr txBox="1"/>
          <p:nvPr/>
        </p:nvSpPr>
        <p:spPr>
          <a:xfrm>
            <a:off x="6470350" y="1652837"/>
            <a:ext cx="5434385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고정 세션 기능을 사용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로드 </a:t>
            </a: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밸런서가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사용자의 세션을 특정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인스턴스에 바인딩하도록 설정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DC1C4B-F0BD-44BB-82DA-CCC2BCB58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4" y="1440859"/>
            <a:ext cx="5600678" cy="4184010"/>
          </a:xfrm>
          <a:prstGeom prst="rect">
            <a:avLst/>
          </a:prstGeom>
        </p:spPr>
      </p:pic>
      <p:sp>
        <p:nvSpPr>
          <p:cNvPr id="29" name="TextBox 23">
            <a:extLst>
              <a:ext uri="{FF2B5EF4-FFF2-40B4-BE49-F238E27FC236}">
                <a16:creationId xmlns:a16="http://schemas.microsoft.com/office/drawing/2014/main" id="{8EC188F3-9C77-45BE-9412-8C169C907E48}"/>
              </a:ext>
            </a:extLst>
          </p:cNvPr>
          <p:cNvSpPr txBox="1"/>
          <p:nvPr/>
        </p:nvSpPr>
        <p:spPr>
          <a:xfrm>
            <a:off x="6414715" y="3827824"/>
            <a:ext cx="5434385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고객사에서 하루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2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시간 내외의 동영상 강의를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서비스할 예정이므로 </a:t>
            </a:r>
            <a:r>
              <a:rPr lang="ko-KR" altLang="en-US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고정 지속 기간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을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3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시간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으로 설정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16064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0B86E9-D9B2-4DF0-A2F8-2A0A88364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3" y="1397152"/>
            <a:ext cx="8063843" cy="24988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D2F98E-AA07-45BD-879C-3DD93AB6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3" y="4108537"/>
            <a:ext cx="9257401" cy="198545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7F8-2694-41D7-A9FC-B2724F3C1DD0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Auto </a:t>
            </a:r>
            <a:r>
              <a:rPr lang="en-US" altLang="ko-KR" sz="33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Sacling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구성</a:t>
            </a: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9F72855E-269E-434B-A0F8-BB17358182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1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7F8-2694-41D7-A9FC-B2724F3C1DD0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 </a:t>
            </a:r>
            <a:r>
              <a:rPr lang="ko-KR" altLang="en-US" sz="33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드레이닝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9F72855E-269E-434B-A0F8-BB17358182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7C2780-8E38-4450-8DCB-9C68902A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4" y="1550773"/>
            <a:ext cx="5144025" cy="4322946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030982A-4A81-4552-B7D0-6E033F0FD7B5}"/>
              </a:ext>
            </a:extLst>
          </p:cNvPr>
          <p:cNvSpPr txBox="1"/>
          <p:nvPr/>
        </p:nvSpPr>
        <p:spPr>
          <a:xfrm>
            <a:off x="6387306" y="4219619"/>
            <a:ext cx="5434385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로드 </a:t>
            </a: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밸런서가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트래픽을 분산한 인스턴스가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축소될 경우 세션이 종료될 때까지 </a:t>
            </a:r>
            <a:r>
              <a:rPr lang="ko-KR" altLang="en-US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축소를 지연</a:t>
            </a:r>
            <a:endParaRPr lang="en-US" altLang="ko-KR" sz="2200" dirty="0">
              <a:solidFill>
                <a:schemeClr val="accent1"/>
              </a:solidFill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클라이언트에게 </a:t>
            </a:r>
            <a:r>
              <a:rPr lang="ko-KR" altLang="en-US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지속적인 경험을 제공</a:t>
            </a:r>
            <a:endParaRPr lang="en-US" altLang="ko-KR" sz="2200" dirty="0">
              <a:solidFill>
                <a:schemeClr val="accent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E1DA78EB-6F3B-4C47-B2BC-1268911A12CC}"/>
              </a:ext>
            </a:extLst>
          </p:cNvPr>
          <p:cNvSpPr txBox="1"/>
          <p:nvPr/>
        </p:nvSpPr>
        <p:spPr>
          <a:xfrm>
            <a:off x="6258983" y="1633444"/>
            <a:ext cx="5434385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Auto Scaling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과 </a:t>
            </a:r>
            <a:r>
              <a:rPr lang="en-US" altLang="ko-KR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Load Balancer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를 함께 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사용할 경우 </a:t>
            </a:r>
            <a:r>
              <a:rPr lang="en-US" altLang="ko-KR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EC2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가 없어질 때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진행되던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커넥션이 피해를 볼 수 있음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0496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195B5B4-2F52-4169-B831-7CD3C76FB3B5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Auto </a:t>
            </a:r>
            <a:r>
              <a:rPr lang="en-US" altLang="ko-KR" sz="33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Sacling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부하 테스트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E10C6-8682-4AF9-A0E8-E9BBCFFD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8" y="1445101"/>
            <a:ext cx="6277183" cy="282424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9DC567E-B6EC-4E32-9D82-A9095FC59D07}"/>
              </a:ext>
            </a:extLst>
          </p:cNvPr>
          <p:cNvSpPr/>
          <p:nvPr/>
        </p:nvSpPr>
        <p:spPr>
          <a:xfrm>
            <a:off x="4176495" y="4870828"/>
            <a:ext cx="1073791" cy="95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BBD1470-F665-4D41-B1B1-353481590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59" y="4467333"/>
            <a:ext cx="6508764" cy="1954929"/>
          </a:xfrm>
          <a:prstGeom prst="rect">
            <a:avLst/>
          </a:prstGeom>
        </p:spPr>
      </p:pic>
      <p:pic>
        <p:nvPicPr>
          <p:cNvPr id="27" name="Object 7">
            <a:extLst>
              <a:ext uri="{FF2B5EF4-FFF2-40B4-BE49-F238E27FC236}">
                <a16:creationId xmlns:a16="http://schemas.microsoft.com/office/drawing/2014/main" id="{46EE54AC-9844-487B-9613-E480D25E5B4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sp>
        <p:nvSpPr>
          <p:cNvPr id="20" name="TextBox 23">
            <a:extLst>
              <a:ext uri="{FF2B5EF4-FFF2-40B4-BE49-F238E27FC236}">
                <a16:creationId xmlns:a16="http://schemas.microsoft.com/office/drawing/2014/main" id="{5C6E0A4E-54F7-4ED3-B27D-B74B952ECB1C}"/>
              </a:ext>
            </a:extLst>
          </p:cNvPr>
          <p:cNvSpPr txBox="1"/>
          <p:nvPr/>
        </p:nvSpPr>
        <p:spPr>
          <a:xfrm>
            <a:off x="6838493" y="1996032"/>
            <a:ext cx="5111516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방학 기간 발생하는 트래픽은 현재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4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대의 인스턴스의 </a:t>
            </a:r>
            <a:r>
              <a:rPr lang="en-US" altLang="ko-KR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CPU </a:t>
            </a:r>
            <a:r>
              <a:rPr lang="ko-KR" altLang="en-US" sz="22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사용률</a:t>
            </a:r>
            <a:endParaRPr lang="en-US" altLang="ko-KR" sz="2200" dirty="0">
              <a:solidFill>
                <a:schemeClr val="accent1"/>
              </a:solidFill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60%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를 초과할 것으로 예측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11BC611-D3F5-412D-AF5D-676B5C3D3794}"/>
              </a:ext>
            </a:extLst>
          </p:cNvPr>
          <p:cNvSpPr txBox="1"/>
          <p:nvPr/>
        </p:nvSpPr>
        <p:spPr>
          <a:xfrm>
            <a:off x="86800" y="4796915"/>
            <a:ext cx="4158029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서비스 퀄리티 저하를 막기 위해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Auto </a:t>
            </a:r>
            <a:r>
              <a:rPr lang="en-US" altLang="ko-KR" sz="2200" dirty="0" err="1">
                <a:latin typeface="나눔스퀘어라운드 ExtraBold"/>
                <a:ea typeface="나눔스퀘어라운드 ExtraBold"/>
              </a:rPr>
              <a:t>Sacling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Web Server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를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4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대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-&gt; </a:t>
            </a:r>
            <a:r>
              <a:rPr lang="en-US" altLang="ko-KR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5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대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로 증가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77668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195B5B4-2F52-4169-B831-7CD3C76FB3B5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읽기 전용 </a:t>
            </a:r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RDS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E5204E2A-360E-4EA8-8789-C031929D783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56C473-5AB3-403F-B255-1C014EA51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" y="1568228"/>
            <a:ext cx="5765559" cy="39021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4C50AC-537D-4A1D-BCAA-288C1964E74B}"/>
              </a:ext>
            </a:extLst>
          </p:cNvPr>
          <p:cNvSpPr txBox="1"/>
          <p:nvPr/>
        </p:nvSpPr>
        <p:spPr>
          <a:xfrm>
            <a:off x="6797966" y="2754213"/>
            <a:ext cx="489540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향상된 가용성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내구성</a:t>
            </a:r>
            <a:endParaRPr lang="en-US" altLang="ko-KR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향상</a:t>
            </a:r>
            <a:endParaRPr lang="en-US" altLang="ko-KR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원본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안전한 통신</a:t>
            </a:r>
            <a:endParaRPr lang="en-US" altLang="ko-KR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103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41937" cy="787828"/>
            <a:chOff x="6235020" y="338231"/>
            <a:chExt cx="5145737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454947" y="739126"/>
              <a:ext cx="3783963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고가용성을 갖춘 서버 구축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195B5B4-2F52-4169-B831-7CD3C76FB3B5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읽기 전용 </a:t>
            </a:r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RDS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E5204E2A-360E-4EA8-8789-C031929D783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991" y="492644"/>
            <a:ext cx="900000" cy="7767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F7FE30C-2944-4370-A8C2-88164AB7F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236931"/>
            <a:ext cx="5223088" cy="38151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93248-9C67-45FD-A587-CEA542939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98" y="4454390"/>
            <a:ext cx="8501116" cy="1752600"/>
          </a:xfrm>
          <a:prstGeom prst="rect">
            <a:avLst/>
          </a:prstGeom>
        </p:spPr>
      </p:pic>
      <p:sp>
        <p:nvSpPr>
          <p:cNvPr id="27" name="TextBox 23">
            <a:extLst>
              <a:ext uri="{FF2B5EF4-FFF2-40B4-BE49-F238E27FC236}">
                <a16:creationId xmlns:a16="http://schemas.microsoft.com/office/drawing/2014/main" id="{219864F9-1C42-4689-B927-D62915ED5AB6}"/>
              </a:ext>
            </a:extLst>
          </p:cNvPr>
          <p:cNvSpPr txBox="1"/>
          <p:nvPr/>
        </p:nvSpPr>
        <p:spPr>
          <a:xfrm>
            <a:off x="5560584" y="3262760"/>
            <a:ext cx="2258011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원본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9E64BA0E-4733-4FF8-ACE6-8FFCF7988229}"/>
              </a:ext>
            </a:extLst>
          </p:cNvPr>
          <p:cNvSpPr txBox="1"/>
          <p:nvPr/>
        </p:nvSpPr>
        <p:spPr>
          <a:xfrm>
            <a:off x="8969828" y="3868953"/>
            <a:ext cx="2258011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읽기 전용 </a:t>
            </a: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복제본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6A0A4F1D-B104-44FD-9C4D-474C6DA8E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78" y="1362453"/>
            <a:ext cx="3438525" cy="18478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B73E03E-E513-4747-9AAE-3E4696743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82" y="1738794"/>
            <a:ext cx="3714286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8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CD557-DD73-4019-84C7-65EED5604D72}"/>
              </a:ext>
            </a:extLst>
          </p:cNvPr>
          <p:cNvSpPr/>
          <p:nvPr/>
        </p:nvSpPr>
        <p:spPr>
          <a:xfrm rot="5400000">
            <a:off x="6647114" y="-2686029"/>
            <a:ext cx="430885" cy="1017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5B3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94E14-624A-4A33-AEB9-94C08E4020A1}"/>
              </a:ext>
            </a:extLst>
          </p:cNvPr>
          <p:cNvSpPr txBox="1"/>
          <p:nvPr/>
        </p:nvSpPr>
        <p:spPr>
          <a:xfrm>
            <a:off x="2019814" y="2725873"/>
            <a:ext cx="730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시나리오 개요</a:t>
            </a:r>
          </a:p>
        </p:txBody>
      </p:sp>
    </p:spTree>
    <p:extLst>
      <p:ext uri="{BB962C8B-B14F-4D97-AF65-F5344CB8AC3E}">
        <p14:creationId xmlns:p14="http://schemas.microsoft.com/office/powerpoint/2010/main" val="585331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5">
            <a:extLst>
              <a:ext uri="{FF2B5EF4-FFF2-40B4-BE49-F238E27FC236}">
                <a16:creationId xmlns:a16="http://schemas.microsoft.com/office/drawing/2014/main" id="{2448BAF9-CE25-4E09-8E35-F302E7A69727}"/>
              </a:ext>
            </a:extLst>
          </p:cNvPr>
          <p:cNvGrpSpPr/>
          <p:nvPr/>
        </p:nvGrpSpPr>
        <p:grpSpPr>
          <a:xfrm>
            <a:off x="349532" y="1740809"/>
            <a:ext cx="5248924" cy="1437991"/>
            <a:chOff x="7635568" y="2181530"/>
            <a:chExt cx="7895565" cy="2258023"/>
          </a:xfrm>
        </p:grpSpPr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E04C5AE9-95AE-4D12-90B3-0F75EDC8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568" y="2181530"/>
              <a:ext cx="7895565" cy="225802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Object 5">
            <a:extLst>
              <a:ext uri="{FF2B5EF4-FFF2-40B4-BE49-F238E27FC236}">
                <a16:creationId xmlns:a16="http://schemas.microsoft.com/office/drawing/2014/main" id="{76961AF7-4EB9-4600-8392-06BEB39834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686" y="1749384"/>
            <a:ext cx="5248924" cy="1437991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690700EA-FE91-4009-894A-1D99CC1F8C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968" y="1954472"/>
            <a:ext cx="1289181" cy="1112597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5860A015-C949-4D17-9790-53E88155A86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46" y="1876008"/>
            <a:ext cx="759824" cy="385985"/>
          </a:xfrm>
          <a:prstGeom prst="rect">
            <a:avLst/>
          </a:prstGeom>
        </p:spPr>
      </p:pic>
      <p:pic>
        <p:nvPicPr>
          <p:cNvPr id="26" name="Object 22">
            <a:extLst>
              <a:ext uri="{FF2B5EF4-FFF2-40B4-BE49-F238E27FC236}">
                <a16:creationId xmlns:a16="http://schemas.microsoft.com/office/drawing/2014/main" id="{F051A356-D1A3-4169-B084-AA93EF63002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1937" y="2034145"/>
            <a:ext cx="1280604" cy="1089037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594C090A-D6A0-4974-8927-8D659A3C534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2588" y="1951457"/>
            <a:ext cx="743732" cy="37781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6CBB43E-343F-4AC6-B4EB-485C770FBA64}"/>
              </a:ext>
            </a:extLst>
          </p:cNvPr>
          <p:cNvGrpSpPr/>
          <p:nvPr/>
        </p:nvGrpSpPr>
        <p:grpSpPr>
          <a:xfrm>
            <a:off x="349532" y="4008026"/>
            <a:ext cx="5573713" cy="1443788"/>
            <a:chOff x="8178617" y="3257270"/>
            <a:chExt cx="5573713" cy="1443788"/>
          </a:xfrm>
        </p:grpSpPr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820FEE91-F37D-4A22-8137-72FBAE6EAA18}"/>
                </a:ext>
              </a:extLst>
            </p:cNvPr>
            <p:cNvGrpSpPr/>
            <p:nvPr/>
          </p:nvGrpSpPr>
          <p:grpSpPr>
            <a:xfrm>
              <a:off x="8178617" y="3257270"/>
              <a:ext cx="5573713" cy="1437988"/>
              <a:chOff x="2846360" y="3924210"/>
              <a:chExt cx="8384120" cy="2258023"/>
            </a:xfrm>
          </p:grpSpPr>
          <p:pic>
            <p:nvPicPr>
              <p:cNvPr id="29" name="Object 10">
                <a:extLst>
                  <a:ext uri="{FF2B5EF4-FFF2-40B4-BE49-F238E27FC236}">
                    <a16:creationId xmlns:a16="http://schemas.microsoft.com/office/drawing/2014/main" id="{B35D8CB4-87C7-43E4-92D2-3D1687736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46360" y="3924210"/>
                <a:ext cx="8384120" cy="2258023"/>
              </a:xfrm>
              <a:prstGeom prst="rect">
                <a:avLst/>
              </a:prstGeom>
            </p:spPr>
          </p:pic>
        </p:grpSp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FE953B4C-8A12-4149-96B9-5494943B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6045" y="3467910"/>
              <a:ext cx="1450064" cy="1233148"/>
            </a:xfrm>
            <a:prstGeom prst="rect">
              <a:avLst/>
            </a:prstGeom>
          </p:spPr>
        </p:pic>
        <p:pic>
          <p:nvPicPr>
            <p:cNvPr id="31" name="Object 13">
              <a:extLst>
                <a:ext uri="{FF2B5EF4-FFF2-40B4-BE49-F238E27FC236}">
                  <a16:creationId xmlns:a16="http://schemas.microsoft.com/office/drawing/2014/main" id="{B7A4948F-C361-4813-8BCF-82027C1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088" y="3385217"/>
              <a:ext cx="842149" cy="42780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AD06C-C0F1-4F62-B417-486B8099FC8C}"/>
              </a:ext>
            </a:extLst>
          </p:cNvPr>
          <p:cNvGrpSpPr/>
          <p:nvPr/>
        </p:nvGrpSpPr>
        <p:grpSpPr>
          <a:xfrm>
            <a:off x="6400686" y="4013841"/>
            <a:ext cx="5549323" cy="1437973"/>
            <a:chOff x="8178616" y="4825270"/>
            <a:chExt cx="5549323" cy="1437973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6C442420-9F49-4F73-B219-6050F0E521E0}"/>
                </a:ext>
              </a:extLst>
            </p:cNvPr>
            <p:cNvGrpSpPr/>
            <p:nvPr/>
          </p:nvGrpSpPr>
          <p:grpSpPr>
            <a:xfrm>
              <a:off x="8178616" y="4825270"/>
              <a:ext cx="5549323" cy="1437973"/>
              <a:chOff x="2846360" y="6382820"/>
              <a:chExt cx="8347432" cy="225802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4643030-701B-4105-A5F8-FA2428027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46360" y="6382820"/>
                <a:ext cx="8347432" cy="2258023"/>
              </a:xfrm>
              <a:prstGeom prst="rect">
                <a:avLst/>
              </a:prstGeom>
            </p:spPr>
          </p:pic>
        </p:grpSp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id="{035C1A0F-5B20-4BA4-9EF1-9D4B516B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654" y="4985574"/>
              <a:ext cx="1481393" cy="1211186"/>
            </a:xfrm>
            <a:prstGeom prst="rect">
              <a:avLst/>
            </a:prstGeom>
          </p:spPr>
        </p:pic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id="{7044C689-DA63-4E47-A650-AF1465804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087" y="4953216"/>
              <a:ext cx="866505" cy="42598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46176D-9274-4DFB-9AD8-3361B1A2A4C4}"/>
              </a:ext>
            </a:extLst>
          </p:cNvPr>
          <p:cNvSpPr txBox="1"/>
          <p:nvPr/>
        </p:nvSpPr>
        <p:spPr>
          <a:xfrm>
            <a:off x="7798384" y="4584545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자동화 및 모니터링 환경 구축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F0D52-1169-41FF-B760-6F2869849052}"/>
              </a:ext>
            </a:extLst>
          </p:cNvPr>
          <p:cNvSpPr txBox="1"/>
          <p:nvPr/>
        </p:nvSpPr>
        <p:spPr>
          <a:xfrm>
            <a:off x="1744833" y="4600422"/>
            <a:ext cx="3640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기밀성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높은 환경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A56AD5-30CC-4F7E-8586-7A46D0D30613}"/>
              </a:ext>
            </a:extLst>
          </p:cNvPr>
          <p:cNvSpPr txBox="1"/>
          <p:nvPr/>
        </p:nvSpPr>
        <p:spPr>
          <a:xfrm>
            <a:off x="1690843" y="2244362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고가용성을 갖춘 서버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2C469C-528C-4FBB-82C2-269636F8CB08}"/>
              </a:ext>
            </a:extLst>
          </p:cNvPr>
          <p:cNvSpPr txBox="1"/>
          <p:nvPr/>
        </p:nvSpPr>
        <p:spPr>
          <a:xfrm>
            <a:off x="7575311" y="2346441"/>
            <a:ext cx="4057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동영상 강의 플랫폼 구성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0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70713" cy="787828"/>
            <a:chOff x="6235020" y="338231"/>
            <a:chExt cx="5191412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347324" y="769750"/>
              <a:ext cx="4079108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안정적인 동영상 플랫폼 구성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CF7D9C-9220-430C-B90D-486920E1C9A2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Route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EC70245C-FA6D-4C3C-B272-52FF8C6B465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881" y="483829"/>
            <a:ext cx="900000" cy="7653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22D316-63D5-4F41-92D9-01905B2BD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1" y="1420018"/>
            <a:ext cx="4044242" cy="1887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0AC14-3EF0-4528-BFBA-D539C6929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1" y="3410560"/>
            <a:ext cx="5722234" cy="30160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194CD512-8DD5-46B0-9EB1-4E014C33AB2B}"/>
              </a:ext>
            </a:extLst>
          </p:cNvPr>
          <p:cNvSpPr txBox="1"/>
          <p:nvPr/>
        </p:nvSpPr>
        <p:spPr>
          <a:xfrm>
            <a:off x="6414070" y="2363549"/>
            <a:ext cx="5111516" cy="1059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www.baeum.shop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도메인을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Route 53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서비스와 연결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AFBA93B9-3F21-447C-86F4-E8D94BE803DD}"/>
              </a:ext>
            </a:extLst>
          </p:cNvPr>
          <p:cNvSpPr txBox="1"/>
          <p:nvPr/>
        </p:nvSpPr>
        <p:spPr>
          <a:xfrm>
            <a:off x="6525830" y="3859457"/>
            <a:ext cx="5111516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Health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Check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DNS Fail Over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Latency based routing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등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solidFill>
                  <a:schemeClr val="accent5"/>
                </a:solidFill>
                <a:latin typeface="나눔스퀘어라운드 ExtraBold"/>
                <a:ea typeface="나눔스퀘어라운드 ExtraBold"/>
              </a:rPr>
              <a:t>AWS </a:t>
            </a:r>
            <a:r>
              <a:rPr lang="ko-KR" altLang="en-US" sz="2200" dirty="0">
                <a:solidFill>
                  <a:schemeClr val="accent5"/>
                </a:solidFill>
                <a:latin typeface="나눔스퀘어라운드 ExtraBold"/>
                <a:ea typeface="나눔스퀘어라운드 ExtraBold"/>
              </a:rPr>
              <a:t>서비스에 특화된 기능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을 포함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343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70713" cy="787828"/>
            <a:chOff x="6235020" y="338231"/>
            <a:chExt cx="5191412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347324" y="769750"/>
              <a:ext cx="4079108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안정적인 동영상 플랫폼 구성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74B1C47-E190-44C9-BF93-21A423DF7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1" y="1878492"/>
            <a:ext cx="6460237" cy="3064471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D1FEC3CA-2CC5-4107-96CF-EF7F93AFF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77" y="2510727"/>
            <a:ext cx="4076190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663827-A827-4F48-B1A7-3501D94B11F7}"/>
              </a:ext>
            </a:extLst>
          </p:cNvPr>
          <p:cNvSpPr txBox="1"/>
          <p:nvPr/>
        </p:nvSpPr>
        <p:spPr>
          <a:xfrm>
            <a:off x="1655083" y="5211035"/>
            <a:ext cx="9317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S3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데이터에 대한 빠른 액세스와 가용성을 보장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Object 22">
            <a:extLst>
              <a:ext uri="{FF2B5EF4-FFF2-40B4-BE49-F238E27FC236}">
                <a16:creationId xmlns:a16="http://schemas.microsoft.com/office/drawing/2014/main" id="{051787C2-1B9A-4550-8044-43B22D1228B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881" y="483829"/>
            <a:ext cx="900000" cy="7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9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70713" cy="787828"/>
            <a:chOff x="6235020" y="338231"/>
            <a:chExt cx="5191412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347324" y="769750"/>
              <a:ext cx="4079108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안정적인 동영상 플랫폼 구성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CF7D9C-9220-430C-B90D-486920E1C9A2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웹페이지에서 동영상 스트리밍</a:t>
            </a: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EC70245C-FA6D-4C3C-B272-52FF8C6B465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881" y="483829"/>
            <a:ext cx="900000" cy="765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A003F3-C2CB-4064-A575-034C1B599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91" y="3950390"/>
            <a:ext cx="6272685" cy="25332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AFD78AF-E0A4-407E-A605-9FC73A0CA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" y="2040525"/>
            <a:ext cx="3170831" cy="317083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C0B32C-16F9-405F-A10C-58C1288D9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3" y="1092679"/>
            <a:ext cx="5699840" cy="253326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79000B8-7245-46F6-B60F-E40B6668FC41}"/>
              </a:ext>
            </a:extLst>
          </p:cNvPr>
          <p:cNvSpPr/>
          <p:nvPr/>
        </p:nvSpPr>
        <p:spPr>
          <a:xfrm rot="4412749">
            <a:off x="4105736" y="2349246"/>
            <a:ext cx="425525" cy="1192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0693316-0991-40A1-9B65-889DC1ACC90C}"/>
              </a:ext>
            </a:extLst>
          </p:cNvPr>
          <p:cNvSpPr/>
          <p:nvPr/>
        </p:nvSpPr>
        <p:spPr>
          <a:xfrm rot="17909079">
            <a:off x="4112306" y="3756315"/>
            <a:ext cx="425525" cy="1192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9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820FEE91-F37D-4A22-8137-72FBAE6EAA18}"/>
              </a:ext>
            </a:extLst>
          </p:cNvPr>
          <p:cNvGrpSpPr/>
          <p:nvPr/>
        </p:nvGrpSpPr>
        <p:grpSpPr>
          <a:xfrm>
            <a:off x="6400686" y="1696334"/>
            <a:ext cx="5385117" cy="1437988"/>
            <a:chOff x="2846360" y="3924210"/>
            <a:chExt cx="8384120" cy="2258023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B35D8CB4-87C7-43E4-92D2-3D168773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360" y="3924210"/>
              <a:ext cx="8384120" cy="2258023"/>
            </a:xfrm>
            <a:prstGeom prst="rect">
              <a:avLst/>
            </a:prstGeom>
          </p:spPr>
        </p:pic>
      </p:grpSp>
      <p:grpSp>
        <p:nvGrpSpPr>
          <p:cNvPr id="24" name="그룹 1005">
            <a:extLst>
              <a:ext uri="{FF2B5EF4-FFF2-40B4-BE49-F238E27FC236}">
                <a16:creationId xmlns:a16="http://schemas.microsoft.com/office/drawing/2014/main" id="{2448BAF9-CE25-4E09-8E35-F302E7A69727}"/>
              </a:ext>
            </a:extLst>
          </p:cNvPr>
          <p:cNvGrpSpPr/>
          <p:nvPr/>
        </p:nvGrpSpPr>
        <p:grpSpPr>
          <a:xfrm>
            <a:off x="349532" y="1740809"/>
            <a:ext cx="5248924" cy="1437991"/>
            <a:chOff x="7635568" y="2181530"/>
            <a:chExt cx="7895565" cy="2258023"/>
          </a:xfrm>
        </p:grpSpPr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E04C5AE9-95AE-4D12-90B3-0F75EDC8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568" y="2181530"/>
              <a:ext cx="7895565" cy="225802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Object 5">
            <a:extLst>
              <a:ext uri="{FF2B5EF4-FFF2-40B4-BE49-F238E27FC236}">
                <a16:creationId xmlns:a16="http://schemas.microsoft.com/office/drawing/2014/main" id="{76961AF7-4EB9-4600-8392-06BEB39834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63" y="4013823"/>
            <a:ext cx="5248924" cy="1437991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690700EA-FE91-4009-894A-1D99CC1F8C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968" y="1954472"/>
            <a:ext cx="1289181" cy="1112597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5860A015-C949-4D17-9790-53E88155A86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46" y="1876008"/>
            <a:ext cx="759824" cy="385985"/>
          </a:xfrm>
          <a:prstGeom prst="rect">
            <a:avLst/>
          </a:prstGeom>
        </p:spPr>
      </p:pic>
      <p:pic>
        <p:nvPicPr>
          <p:cNvPr id="26" name="Object 22">
            <a:extLst>
              <a:ext uri="{FF2B5EF4-FFF2-40B4-BE49-F238E27FC236}">
                <a16:creationId xmlns:a16="http://schemas.microsoft.com/office/drawing/2014/main" id="{F051A356-D1A3-4169-B084-AA93EF63002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6506" y="1940827"/>
            <a:ext cx="1280604" cy="1089037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594C090A-D6A0-4974-8927-8D659A3C534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7157" y="1858139"/>
            <a:ext cx="743732" cy="377811"/>
          </a:xfrm>
          <a:prstGeom prst="rect">
            <a:avLst/>
          </a:prstGeom>
        </p:spPr>
      </p:pic>
      <p:pic>
        <p:nvPicPr>
          <p:cNvPr id="30" name="Object 12">
            <a:extLst>
              <a:ext uri="{FF2B5EF4-FFF2-40B4-BE49-F238E27FC236}">
                <a16:creationId xmlns:a16="http://schemas.microsoft.com/office/drawing/2014/main" id="{FE953B4C-8A12-4149-96B9-5494943BEBC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571" y="4220963"/>
            <a:ext cx="1450064" cy="1233148"/>
          </a:xfrm>
          <a:prstGeom prst="rect">
            <a:avLst/>
          </a:prstGeom>
        </p:spPr>
      </p:pic>
      <p:pic>
        <p:nvPicPr>
          <p:cNvPr id="31" name="Object 13">
            <a:extLst>
              <a:ext uri="{FF2B5EF4-FFF2-40B4-BE49-F238E27FC236}">
                <a16:creationId xmlns:a16="http://schemas.microsoft.com/office/drawing/2014/main" id="{B7A4948F-C361-4813-8BCF-82027C1E1E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614" y="4138270"/>
            <a:ext cx="842149" cy="42780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E2AD06C-C0F1-4F62-B417-486B8099FC8C}"/>
              </a:ext>
            </a:extLst>
          </p:cNvPr>
          <p:cNvGrpSpPr/>
          <p:nvPr/>
        </p:nvGrpSpPr>
        <p:grpSpPr>
          <a:xfrm>
            <a:off x="6400686" y="4013841"/>
            <a:ext cx="5549323" cy="1437973"/>
            <a:chOff x="8178616" y="4825270"/>
            <a:chExt cx="5549323" cy="1437973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6C442420-9F49-4F73-B219-6050F0E521E0}"/>
                </a:ext>
              </a:extLst>
            </p:cNvPr>
            <p:cNvGrpSpPr/>
            <p:nvPr/>
          </p:nvGrpSpPr>
          <p:grpSpPr>
            <a:xfrm>
              <a:off x="8178616" y="4825270"/>
              <a:ext cx="5549323" cy="1437973"/>
              <a:chOff x="2846360" y="6382820"/>
              <a:chExt cx="8347432" cy="225802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4643030-701B-4105-A5F8-FA2428027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46360" y="6382820"/>
                <a:ext cx="8347432" cy="2258023"/>
              </a:xfrm>
              <a:prstGeom prst="rect">
                <a:avLst/>
              </a:prstGeom>
            </p:spPr>
          </p:pic>
        </p:grpSp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id="{035C1A0F-5B20-4BA4-9EF1-9D4B516B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654" y="4985574"/>
              <a:ext cx="1481393" cy="1211186"/>
            </a:xfrm>
            <a:prstGeom prst="rect">
              <a:avLst/>
            </a:prstGeom>
          </p:spPr>
        </p:pic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id="{7044C689-DA63-4E47-A650-AF1465804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087" y="4953216"/>
              <a:ext cx="866505" cy="42598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46176D-9274-4DFB-9AD8-3361B1A2A4C4}"/>
              </a:ext>
            </a:extLst>
          </p:cNvPr>
          <p:cNvSpPr txBox="1"/>
          <p:nvPr/>
        </p:nvSpPr>
        <p:spPr>
          <a:xfrm>
            <a:off x="7798384" y="4584545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자동화 및 모니터링 환경 구축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F0D52-1169-41FF-B760-6F2869849052}"/>
              </a:ext>
            </a:extLst>
          </p:cNvPr>
          <p:cNvSpPr txBox="1"/>
          <p:nvPr/>
        </p:nvSpPr>
        <p:spPr>
          <a:xfrm>
            <a:off x="1745444" y="4577342"/>
            <a:ext cx="3640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기밀성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높은 환경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A56AD5-30CC-4F7E-8586-7A46D0D30613}"/>
              </a:ext>
            </a:extLst>
          </p:cNvPr>
          <p:cNvSpPr txBox="1"/>
          <p:nvPr/>
        </p:nvSpPr>
        <p:spPr>
          <a:xfrm>
            <a:off x="1690843" y="2244362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고가용성을 갖춘 서버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2C469C-528C-4FBB-82C2-269636F8CB08}"/>
              </a:ext>
            </a:extLst>
          </p:cNvPr>
          <p:cNvSpPr txBox="1"/>
          <p:nvPr/>
        </p:nvSpPr>
        <p:spPr>
          <a:xfrm>
            <a:off x="7589880" y="2253123"/>
            <a:ext cx="4057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동영상 강의 플랫폼 구성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91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44" name="그룹 13"/>
          <p:cNvGrpSpPr/>
          <p:nvPr/>
        </p:nvGrpSpPr>
        <p:grpSpPr>
          <a:xfrm>
            <a:off x="296395" y="431373"/>
            <a:ext cx="3569058" cy="787828"/>
            <a:chOff x="6235020" y="338231"/>
            <a:chExt cx="5145737" cy="1437991"/>
          </a:xfrm>
        </p:grpSpPr>
        <p:pic>
          <p:nvPicPr>
            <p:cNvPr id="45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47" name="Object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</p:grpSp>
      <p:sp>
        <p:nvSpPr>
          <p:cNvPr id="50" name="TextBox 46"/>
          <p:cNvSpPr txBox="1"/>
          <p:nvPr/>
        </p:nvSpPr>
        <p:spPr>
          <a:xfrm>
            <a:off x="1071187" y="674198"/>
            <a:ext cx="2868930" cy="332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 ExtraBold"/>
                <a:ea typeface="나눔스퀘어 ExtraBold"/>
              </a:rPr>
              <a:t>기밀성</a:t>
            </a:r>
            <a:r>
              <a:rPr lang="en-US" altLang="ko-KR" sz="1600">
                <a:latin typeface="나눔스퀘어 ExtraBold"/>
                <a:ea typeface="나눔스퀘어 ExtraBold"/>
              </a:rPr>
              <a:t>, </a:t>
            </a:r>
            <a:r>
              <a:rPr lang="ko-KR" altLang="en-US" sz="1600">
                <a:latin typeface="나눔스퀘어 ExtraBold"/>
                <a:ea typeface="나눔스퀘어 ExtraBold"/>
              </a:rPr>
              <a:t>보안성 높은 환경 구축</a:t>
            </a:r>
            <a:endParaRPr lang="en-US" altLang="ko-KR" sz="1600">
              <a:latin typeface="나눔스퀘어 ExtraBold"/>
              <a:ea typeface="나눔스퀘어 ExtraBold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2649" y="2029050"/>
            <a:ext cx="2174120" cy="228282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5635" y="2217423"/>
            <a:ext cx="2043370" cy="190608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36884" y="2204275"/>
            <a:ext cx="2071560" cy="1932376"/>
          </a:xfrm>
          <a:prstGeom prst="rect">
            <a:avLst/>
          </a:prstGeom>
        </p:spPr>
      </p:pic>
      <p:sp>
        <p:nvSpPr>
          <p:cNvPr id="60" name="TextBox 23"/>
          <p:cNvSpPr txBox="1"/>
          <p:nvPr/>
        </p:nvSpPr>
        <p:spPr>
          <a:xfrm>
            <a:off x="1625822" y="4935174"/>
            <a:ext cx="9317037" cy="14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나눔스퀘어라운드 ExtraBold"/>
                <a:ea typeface="나눔스퀘어라운드 ExtraBold"/>
              </a:rPr>
              <a:t>User</a:t>
            </a:r>
            <a:r>
              <a:rPr lang="ko-KR" altLang="en-US" sz="3000">
                <a:latin typeface="나눔스퀘어라운드 ExtraBold"/>
                <a:ea typeface="나눔스퀘어라운드 ExtraBold"/>
              </a:rPr>
              <a:t>별 권한 설정을 위한 </a:t>
            </a:r>
            <a:r>
              <a:rPr lang="en-US" altLang="ko-KR" sz="3000">
                <a:latin typeface="나눔스퀘어라운드 ExtraBold"/>
                <a:ea typeface="나눔스퀘어라운드 ExtraBold"/>
              </a:rPr>
              <a:t>IAM</a:t>
            </a:r>
          </a:p>
          <a:p>
            <a:pPr algn="ctr">
              <a:defRPr/>
            </a:pPr>
            <a:r>
              <a:rPr lang="en-US" altLang="ko-KR" sz="3000">
                <a:latin typeface="나눔스퀘어라운드 ExtraBold"/>
                <a:ea typeface="나눔스퀘어라운드 ExtraBold"/>
              </a:rPr>
              <a:t>Shield Standard</a:t>
            </a:r>
            <a:r>
              <a:rPr lang="ko-KR" altLang="en-US" sz="3000">
                <a:latin typeface="나눔스퀘어라운드 ExtraBold"/>
                <a:ea typeface="나눔스퀘어라운드 ExtraBold"/>
              </a:rPr>
              <a:t>를 통한 </a:t>
            </a:r>
            <a:r>
              <a:rPr lang="en-US" altLang="ko-KR" sz="3000">
                <a:latin typeface="나눔스퀘어라운드 ExtraBold"/>
                <a:ea typeface="나눔스퀘어라운드 ExtraBold"/>
              </a:rPr>
              <a:t>DDoS</a:t>
            </a:r>
            <a:r>
              <a:rPr lang="ko-KR" altLang="en-US" sz="3000">
                <a:latin typeface="나눔스퀘어라운드 ExtraBold"/>
                <a:ea typeface="나눔스퀘어라운드 ExtraBold"/>
              </a:rPr>
              <a:t> 방어 </a:t>
            </a:r>
          </a:p>
          <a:p>
            <a:pPr algn="ctr">
              <a:defRPr/>
            </a:pPr>
            <a:r>
              <a:rPr lang="ko-KR" altLang="en-US" sz="3000">
                <a:latin typeface="나눔스퀘어라운드 ExtraBold"/>
                <a:ea typeface="나눔스퀘어라운드 ExtraBold"/>
              </a:rPr>
              <a:t>기능별로 </a:t>
            </a:r>
            <a:r>
              <a:rPr lang="en-US" altLang="ko-KR" sz="3000">
                <a:latin typeface="나눔스퀘어라운드 ExtraBold"/>
                <a:ea typeface="나눔스퀘어라운드 ExtraBold"/>
              </a:rPr>
              <a:t>VPC</a:t>
            </a:r>
            <a:r>
              <a:rPr lang="ko-KR" altLang="en-US" sz="3000">
                <a:latin typeface="나눔스퀘어라운드 ExtraBold"/>
                <a:ea typeface="나눔스퀘어라운드 ExtraBold"/>
              </a:rPr>
              <a:t>를 분할 후 </a:t>
            </a:r>
            <a:r>
              <a:rPr lang="en-US" altLang="ko-KR" sz="3000">
                <a:latin typeface="나눔스퀘어라운드 ExtraBold"/>
                <a:ea typeface="나눔스퀘어라운드 ExtraBold"/>
              </a:rPr>
              <a:t>Peering</a:t>
            </a:r>
            <a:r>
              <a:rPr lang="ko-KR" altLang="en-US" sz="3000">
                <a:latin typeface="나눔스퀘어라운드 ExtraBold"/>
                <a:ea typeface="나눔스퀘어라운드 ExtraBold"/>
              </a:rPr>
              <a:t>을 통한 내부 통신</a:t>
            </a:r>
            <a:endParaRPr lang="en-US" altLang="ko-KR" sz="3000">
              <a:latin typeface="나눔스퀘어라운드 ExtraBold"/>
              <a:ea typeface="나눔스퀘어라운드 ExtraBold"/>
            </a:endParaRPr>
          </a:p>
        </p:txBody>
      </p:sp>
      <p:pic>
        <p:nvPicPr>
          <p:cNvPr id="20" name="Object 12">
            <a:extLst>
              <a:ext uri="{FF2B5EF4-FFF2-40B4-BE49-F238E27FC236}">
                <a16:creationId xmlns:a16="http://schemas.microsoft.com/office/drawing/2014/main" id="{ED6F0F03-184B-4B1F-944B-840A19A6DB2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159" y="488138"/>
            <a:ext cx="900000" cy="765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44" name="그룹 13"/>
          <p:cNvGrpSpPr/>
          <p:nvPr/>
        </p:nvGrpSpPr>
        <p:grpSpPr>
          <a:xfrm>
            <a:off x="296395" y="431373"/>
            <a:ext cx="3569058" cy="787828"/>
            <a:chOff x="6235020" y="338231"/>
            <a:chExt cx="5145737" cy="1437991"/>
          </a:xfrm>
        </p:grpSpPr>
        <p:pic>
          <p:nvPicPr>
            <p:cNvPr id="45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47" name="Object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</p:grpSp>
      <p:sp>
        <p:nvSpPr>
          <p:cNvPr id="50" name="TextBox 46"/>
          <p:cNvSpPr txBox="1"/>
          <p:nvPr/>
        </p:nvSpPr>
        <p:spPr>
          <a:xfrm>
            <a:off x="1071187" y="674198"/>
            <a:ext cx="2868930" cy="332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 ExtraBold"/>
                <a:ea typeface="나눔스퀘어 ExtraBold"/>
              </a:rPr>
              <a:t>기밀성</a:t>
            </a:r>
            <a:r>
              <a:rPr lang="en-US" altLang="ko-KR" sz="1600">
                <a:latin typeface="나눔스퀘어 ExtraBold"/>
                <a:ea typeface="나눔스퀘어 ExtraBold"/>
              </a:rPr>
              <a:t>, </a:t>
            </a:r>
            <a:r>
              <a:rPr lang="ko-KR" altLang="en-US" sz="1600">
                <a:latin typeface="나눔스퀘어 ExtraBold"/>
                <a:ea typeface="나눔스퀘어 ExtraBold"/>
              </a:rPr>
              <a:t>보안성 높은 환경 구축</a:t>
            </a:r>
            <a:endParaRPr lang="en-US" altLang="ko-KR" sz="1600">
              <a:latin typeface="나눔스퀘어 ExtraBold"/>
              <a:ea typeface="나눔스퀘어 ExtraBold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9104" y="4446155"/>
            <a:ext cx="8293791" cy="1121448"/>
          </a:xfrm>
          <a:prstGeom prst="rect">
            <a:avLst/>
          </a:prstGeom>
        </p:spPr>
      </p:pic>
      <p:sp>
        <p:nvSpPr>
          <p:cNvPr id="63" name="TextBox 25"/>
          <p:cNvSpPr txBox="1"/>
          <p:nvPr/>
        </p:nvSpPr>
        <p:spPr>
          <a:xfrm>
            <a:off x="6242987" y="592674"/>
            <a:ext cx="5664396" cy="587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300">
                <a:latin typeface="나눔스퀘어라운드 ExtraBold"/>
                <a:ea typeface="나눔스퀘어라운드 ExtraBold"/>
              </a:rPr>
              <a:t>IAM</a:t>
            </a:r>
            <a:r>
              <a:rPr lang="ko-KR" altLang="en-US" sz="3300">
                <a:latin typeface="나눔스퀘어라운드 ExtraBold"/>
                <a:ea typeface="나눔스퀘어라운드 ExtraBold"/>
              </a:rPr>
              <a:t>을 이용한 권한 할당</a:t>
            </a:r>
          </a:p>
        </p:txBody>
      </p:sp>
      <p:pic>
        <p:nvPicPr>
          <p:cNvPr id="18" name="Object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2159" y="488138"/>
            <a:ext cx="900000" cy="7653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83081" y="2729946"/>
            <a:ext cx="2188342" cy="1398107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2765162" y="1204218"/>
            <a:ext cx="2214215" cy="1580160"/>
            <a:chOff x="946751" y="1406263"/>
            <a:chExt cx="3003154" cy="2272887"/>
          </a:xfrm>
        </p:grpSpPr>
        <p:grpSp>
          <p:nvGrpSpPr>
            <p:cNvPr id="74" name="그룹 73"/>
            <p:cNvGrpSpPr/>
            <p:nvPr/>
          </p:nvGrpSpPr>
          <p:grpSpPr>
            <a:xfrm>
              <a:off x="2163911" y="1406263"/>
              <a:ext cx="1785994" cy="1437765"/>
              <a:chOff x="4501865" y="1800733"/>
              <a:chExt cx="1785994" cy="1437765"/>
            </a:xfrm>
          </p:grpSpPr>
          <p:pic>
            <p:nvPicPr>
              <p:cNvPr id="67" name="그림 5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088377" y="1800733"/>
                <a:ext cx="1199482" cy="1118891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501865" y="2147830"/>
                <a:ext cx="1090669" cy="1090669"/>
              </a:xfrm>
              <a:prstGeom prst="rect">
                <a:avLst/>
              </a:prstGeom>
            </p:spPr>
          </p:pic>
        </p:grp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6751" y="1480067"/>
              <a:ext cx="2199084" cy="2199084"/>
            </a:xfrm>
            <a:prstGeom prst="rect">
              <a:avLst/>
            </a:prstGeom>
          </p:spPr>
        </p:pic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99378" y="1483397"/>
            <a:ext cx="1269154" cy="1162085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2734759" y="2638919"/>
            <a:ext cx="2214215" cy="1580160"/>
            <a:chOff x="946751" y="1406263"/>
            <a:chExt cx="3003154" cy="2272887"/>
          </a:xfrm>
        </p:grpSpPr>
        <p:grpSp>
          <p:nvGrpSpPr>
            <p:cNvPr id="77" name="그룹 76"/>
            <p:cNvGrpSpPr/>
            <p:nvPr/>
          </p:nvGrpSpPr>
          <p:grpSpPr>
            <a:xfrm>
              <a:off x="2163911" y="1406263"/>
              <a:ext cx="1785994" cy="1437765"/>
              <a:chOff x="4501865" y="1800733"/>
              <a:chExt cx="1785994" cy="1437765"/>
            </a:xfrm>
          </p:grpSpPr>
          <p:pic>
            <p:nvPicPr>
              <p:cNvPr id="78" name="그림 5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088377" y="1800733"/>
                <a:ext cx="1199482" cy="1118891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501865" y="2147830"/>
                <a:ext cx="1090669" cy="1090669"/>
              </a:xfrm>
              <a:prstGeom prst="rect">
                <a:avLst/>
              </a:prstGeom>
            </p:spPr>
          </p:pic>
        </p:grp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6751" y="1480067"/>
              <a:ext cx="2199084" cy="2199084"/>
            </a:xfrm>
            <a:prstGeom prst="rect">
              <a:avLst/>
            </a:prstGeom>
          </p:spPr>
        </p:pic>
      </p:grpSp>
      <p:cxnSp>
        <p:nvCxnSpPr>
          <p:cNvPr id="81" name="직선 화살표 연결선 80"/>
          <p:cNvCxnSpPr/>
          <p:nvPr/>
        </p:nvCxnSpPr>
        <p:spPr>
          <a:xfrm flipV="1">
            <a:off x="4999182" y="2053166"/>
            <a:ext cx="2395682" cy="962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036126" y="3419378"/>
            <a:ext cx="2395682" cy="962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44" name="그룹 13"/>
          <p:cNvGrpSpPr/>
          <p:nvPr/>
        </p:nvGrpSpPr>
        <p:grpSpPr>
          <a:xfrm>
            <a:off x="296395" y="431373"/>
            <a:ext cx="3569058" cy="787828"/>
            <a:chOff x="6235020" y="338231"/>
            <a:chExt cx="5145737" cy="1437991"/>
          </a:xfrm>
        </p:grpSpPr>
        <p:pic>
          <p:nvPicPr>
            <p:cNvPr id="45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47" name="Object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</p:grpSp>
      <p:sp>
        <p:nvSpPr>
          <p:cNvPr id="50" name="TextBox 46"/>
          <p:cNvSpPr txBox="1"/>
          <p:nvPr/>
        </p:nvSpPr>
        <p:spPr>
          <a:xfrm>
            <a:off x="1071187" y="674198"/>
            <a:ext cx="2868930" cy="332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 ExtraBold"/>
                <a:ea typeface="나눔스퀘어 ExtraBold"/>
              </a:rPr>
              <a:t>기밀성</a:t>
            </a:r>
            <a:r>
              <a:rPr lang="en-US" altLang="ko-KR" sz="1600">
                <a:latin typeface="나눔스퀘어 ExtraBold"/>
                <a:ea typeface="나눔스퀘어 ExtraBold"/>
              </a:rPr>
              <a:t>, </a:t>
            </a:r>
            <a:r>
              <a:rPr lang="ko-KR" altLang="en-US" sz="1600">
                <a:latin typeface="나눔스퀘어 ExtraBold"/>
                <a:ea typeface="나눔스퀘어 ExtraBold"/>
              </a:rPr>
              <a:t>보안성 높은 환경 구축</a:t>
            </a:r>
            <a:endParaRPr lang="en-US" altLang="ko-KR" sz="1600">
              <a:latin typeface="나눔스퀘어 ExtraBold"/>
              <a:ea typeface="나눔스퀘어 ExtraBold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6682" y="4302755"/>
            <a:ext cx="7521209" cy="1531536"/>
          </a:xfrm>
          <a:prstGeom prst="rect">
            <a:avLst/>
          </a:prstGeom>
        </p:spPr>
      </p:pic>
      <p:sp>
        <p:nvSpPr>
          <p:cNvPr id="61" name="TextBox 25"/>
          <p:cNvSpPr txBox="1"/>
          <p:nvPr/>
        </p:nvSpPr>
        <p:spPr>
          <a:xfrm>
            <a:off x="6387305" y="457978"/>
            <a:ext cx="5664396" cy="587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300">
                <a:latin typeface="나눔스퀘어라운드 ExtraBold"/>
                <a:ea typeface="나눔스퀘어라운드 ExtraBold"/>
              </a:rPr>
              <a:t>Peering </a:t>
            </a:r>
            <a:r>
              <a:rPr lang="ko-KR" altLang="en-US" sz="3300">
                <a:latin typeface="나눔스퀘어라운드 ExtraBold"/>
                <a:ea typeface="나눔스퀘어라운드 ExtraBold"/>
              </a:rPr>
              <a:t>구성</a:t>
            </a:r>
          </a:p>
        </p:txBody>
      </p:sp>
      <p:pic>
        <p:nvPicPr>
          <p:cNvPr id="18" name="Object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2159" y="488138"/>
            <a:ext cx="900000" cy="765368"/>
          </a:xfrm>
          <a:prstGeom prst="rect">
            <a:avLst/>
          </a:prstGeom>
        </p:spPr>
      </p:pic>
      <p:pic>
        <p:nvPicPr>
          <p:cNvPr id="62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754" y="1721171"/>
            <a:ext cx="2174120" cy="228282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08903" y="1492173"/>
            <a:ext cx="5229358" cy="2585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E4D89-6C77-440D-9AF9-F8FC1BF89250}"/>
              </a:ext>
            </a:extLst>
          </p:cNvPr>
          <p:cNvGrpSpPr/>
          <p:nvPr/>
        </p:nvGrpSpPr>
        <p:grpSpPr>
          <a:xfrm>
            <a:off x="296395" y="431373"/>
            <a:ext cx="3270713" cy="787828"/>
            <a:chOff x="6235020" y="338231"/>
            <a:chExt cx="5191412" cy="1437991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ECF877B7-0432-4FB0-AD03-AE551840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020" y="338231"/>
              <a:ext cx="5145737" cy="1437991"/>
            </a:xfrm>
            <a:prstGeom prst="rect">
              <a:avLst/>
            </a:prstGeom>
          </p:spPr>
        </p:pic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A1043EBE-52B8-4DDA-90AD-22F0E759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729" y="417704"/>
              <a:ext cx="842149" cy="42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92F02-65C2-4236-8C27-F78E6A6D61E8}"/>
                </a:ext>
              </a:extLst>
            </p:cNvPr>
            <p:cNvSpPr txBox="1"/>
            <p:nvPr/>
          </p:nvSpPr>
          <p:spPr>
            <a:xfrm>
              <a:off x="7347324" y="769750"/>
              <a:ext cx="4079108" cy="617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안정적인 동영상 플랫폼 구성</a:t>
              </a:r>
              <a:endPara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CF7D9C-9220-430C-B90D-486920E1C9A2}"/>
              </a:ext>
            </a:extLst>
          </p:cNvPr>
          <p:cNvSpPr txBox="1"/>
          <p:nvPr/>
        </p:nvSpPr>
        <p:spPr>
          <a:xfrm>
            <a:off x="6387306" y="457978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ACM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통한 </a:t>
            </a:r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SSL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연결</a:t>
            </a: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EC70245C-FA6D-4C3C-B272-52FF8C6B465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881" y="483829"/>
            <a:ext cx="900000" cy="765368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194CD512-8DD5-46B0-9EB1-4E014C33AB2B}"/>
              </a:ext>
            </a:extLst>
          </p:cNvPr>
          <p:cNvSpPr txBox="1"/>
          <p:nvPr/>
        </p:nvSpPr>
        <p:spPr>
          <a:xfrm>
            <a:off x="5692322" y="1643945"/>
            <a:ext cx="5801299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SSL/TLS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인증서 발급 및 관리를 </a:t>
            </a:r>
            <a:r>
              <a:rPr lang="ko-KR" altLang="en-US" sz="2200" dirty="0">
                <a:solidFill>
                  <a:schemeClr val="accent5"/>
                </a:solidFill>
                <a:latin typeface="나눔스퀘어라운드 ExtraBold"/>
                <a:ea typeface="나눔스퀘어라운드 ExtraBold"/>
              </a:rPr>
              <a:t>자동화</a:t>
            </a:r>
            <a:r>
              <a:rPr lang="en-US" altLang="ko-KR" sz="2200" dirty="0">
                <a:solidFill>
                  <a:schemeClr val="accent5"/>
                </a:solidFill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2200" dirty="0">
                <a:solidFill>
                  <a:schemeClr val="accent5"/>
                </a:solidFill>
                <a:latin typeface="나눔스퀘어라운드 ExtraBold"/>
                <a:ea typeface="나눔스퀘어라운드 ExtraBold"/>
              </a:rPr>
              <a:t>단순화</a:t>
            </a:r>
            <a:endParaRPr lang="en-US" altLang="ko-KR" sz="2200" dirty="0">
              <a:solidFill>
                <a:schemeClr val="accent5"/>
              </a:solidFill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ACM(</a:t>
            </a:r>
            <a:r>
              <a:rPr lang="en-US" altLang="ko-KR" sz="2200" dirty="0" err="1">
                <a:latin typeface="나눔스퀘어라운드 ExtraBold"/>
                <a:ea typeface="나눔스퀘어라운드 ExtraBold"/>
              </a:rPr>
              <a:t>Amazion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 Certificate Manager)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가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정기적으로 인증서를 업데이트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9CD3-A112-4C43-AB1A-DD40A2A1E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7" y="1414463"/>
            <a:ext cx="3383838" cy="2405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677A16-D470-4ACF-8936-94679086D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0" y="3615611"/>
            <a:ext cx="4944015" cy="295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3B0EF5-380E-41D8-9DC8-D359E1968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15" y="3385456"/>
            <a:ext cx="5785306" cy="3276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5AF8DE-8888-4115-A399-8A8D9AF81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15" y="3441067"/>
            <a:ext cx="3221888" cy="6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0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6C442420-9F49-4F73-B219-6050F0E521E0}"/>
              </a:ext>
            </a:extLst>
          </p:cNvPr>
          <p:cNvGrpSpPr/>
          <p:nvPr/>
        </p:nvGrpSpPr>
        <p:grpSpPr>
          <a:xfrm>
            <a:off x="331214" y="4103073"/>
            <a:ext cx="5549323" cy="1437973"/>
            <a:chOff x="2846360" y="6382820"/>
            <a:chExt cx="8347432" cy="2258023"/>
          </a:xfrm>
        </p:grpSpPr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E4643030-701B-4105-A5F8-FA242802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360" y="6382820"/>
              <a:ext cx="8347432" cy="2258023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820FEE91-F37D-4A22-8137-72FBAE6EAA18}"/>
              </a:ext>
            </a:extLst>
          </p:cNvPr>
          <p:cNvGrpSpPr/>
          <p:nvPr/>
        </p:nvGrpSpPr>
        <p:grpSpPr>
          <a:xfrm>
            <a:off x="6411068" y="1767251"/>
            <a:ext cx="5573713" cy="1437988"/>
            <a:chOff x="2846360" y="3924210"/>
            <a:chExt cx="8384120" cy="2258023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B35D8CB4-87C7-43E4-92D2-3D168773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360" y="3924210"/>
              <a:ext cx="8384120" cy="2258023"/>
            </a:xfrm>
            <a:prstGeom prst="rect">
              <a:avLst/>
            </a:prstGeom>
          </p:spPr>
        </p:pic>
      </p:grpSp>
      <p:grpSp>
        <p:nvGrpSpPr>
          <p:cNvPr id="24" name="그룹 1005">
            <a:extLst>
              <a:ext uri="{FF2B5EF4-FFF2-40B4-BE49-F238E27FC236}">
                <a16:creationId xmlns:a16="http://schemas.microsoft.com/office/drawing/2014/main" id="{2448BAF9-CE25-4E09-8E35-F302E7A69727}"/>
              </a:ext>
            </a:extLst>
          </p:cNvPr>
          <p:cNvGrpSpPr/>
          <p:nvPr/>
        </p:nvGrpSpPr>
        <p:grpSpPr>
          <a:xfrm>
            <a:off x="349532" y="1740809"/>
            <a:ext cx="5248924" cy="1437991"/>
            <a:chOff x="7635568" y="2181530"/>
            <a:chExt cx="7895565" cy="2258023"/>
          </a:xfrm>
        </p:grpSpPr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E04C5AE9-95AE-4D12-90B3-0F75EDC8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568" y="2181530"/>
              <a:ext cx="7895565" cy="225802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Object 5">
            <a:extLst>
              <a:ext uri="{FF2B5EF4-FFF2-40B4-BE49-F238E27FC236}">
                <a16:creationId xmlns:a16="http://schemas.microsoft.com/office/drawing/2014/main" id="{76961AF7-4EB9-4600-8392-06BEB39834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1068" y="4013735"/>
            <a:ext cx="5248924" cy="1437991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690700EA-FE91-4009-894A-1D99CC1F8C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968" y="1954472"/>
            <a:ext cx="1289181" cy="1112597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5860A015-C949-4D17-9790-53E88155A86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46" y="1876008"/>
            <a:ext cx="759824" cy="385985"/>
          </a:xfrm>
          <a:prstGeom prst="rect">
            <a:avLst/>
          </a:prstGeom>
        </p:spPr>
      </p:pic>
      <p:pic>
        <p:nvPicPr>
          <p:cNvPr id="26" name="Object 22">
            <a:extLst>
              <a:ext uri="{FF2B5EF4-FFF2-40B4-BE49-F238E27FC236}">
                <a16:creationId xmlns:a16="http://schemas.microsoft.com/office/drawing/2014/main" id="{F051A356-D1A3-4169-B084-AA93EF63002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26888" y="2011744"/>
            <a:ext cx="1280604" cy="1089037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594C090A-D6A0-4974-8927-8D659A3C534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7539" y="1929056"/>
            <a:ext cx="743732" cy="377811"/>
          </a:xfrm>
          <a:prstGeom prst="rect">
            <a:avLst/>
          </a:prstGeom>
        </p:spPr>
      </p:pic>
      <p:pic>
        <p:nvPicPr>
          <p:cNvPr id="30" name="Object 12">
            <a:extLst>
              <a:ext uri="{FF2B5EF4-FFF2-40B4-BE49-F238E27FC236}">
                <a16:creationId xmlns:a16="http://schemas.microsoft.com/office/drawing/2014/main" id="{FE953B4C-8A12-4149-96B9-5494943BEBC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823" y="4319692"/>
            <a:ext cx="1450064" cy="1233148"/>
          </a:xfrm>
          <a:prstGeom prst="rect">
            <a:avLst/>
          </a:prstGeom>
        </p:spPr>
      </p:pic>
      <p:pic>
        <p:nvPicPr>
          <p:cNvPr id="31" name="Object 13">
            <a:extLst>
              <a:ext uri="{FF2B5EF4-FFF2-40B4-BE49-F238E27FC236}">
                <a16:creationId xmlns:a16="http://schemas.microsoft.com/office/drawing/2014/main" id="{B7A4948F-C361-4813-8BCF-82027C1E1E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866" y="4236999"/>
            <a:ext cx="842149" cy="427806"/>
          </a:xfrm>
          <a:prstGeom prst="rect">
            <a:avLst/>
          </a:prstGeom>
        </p:spPr>
      </p:pic>
      <p:pic>
        <p:nvPicPr>
          <p:cNvPr id="34" name="Object 17">
            <a:extLst>
              <a:ext uri="{FF2B5EF4-FFF2-40B4-BE49-F238E27FC236}">
                <a16:creationId xmlns:a16="http://schemas.microsoft.com/office/drawing/2014/main" id="{035C1A0F-5B20-4BA4-9EF1-9D4B516B669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99724" y="4174145"/>
            <a:ext cx="1481393" cy="1211186"/>
          </a:xfrm>
          <a:prstGeom prst="rect">
            <a:avLst/>
          </a:prstGeom>
        </p:spPr>
      </p:pic>
      <p:pic>
        <p:nvPicPr>
          <p:cNvPr id="35" name="Object 18">
            <a:extLst>
              <a:ext uri="{FF2B5EF4-FFF2-40B4-BE49-F238E27FC236}">
                <a16:creationId xmlns:a16="http://schemas.microsoft.com/office/drawing/2014/main" id="{7044C689-DA63-4E47-A650-AF1465804C0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7157" y="4141787"/>
            <a:ext cx="866505" cy="42598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46176D-9274-4DFB-9AD8-3361B1A2A4C4}"/>
              </a:ext>
            </a:extLst>
          </p:cNvPr>
          <p:cNvSpPr txBox="1"/>
          <p:nvPr/>
        </p:nvSpPr>
        <p:spPr>
          <a:xfrm>
            <a:off x="7685914" y="4555145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자동화 및 모니터링 환경 구축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F0D52-1169-41FF-B760-6F2869849052}"/>
              </a:ext>
            </a:extLst>
          </p:cNvPr>
          <p:cNvSpPr txBox="1"/>
          <p:nvPr/>
        </p:nvSpPr>
        <p:spPr>
          <a:xfrm>
            <a:off x="1741696" y="4676071"/>
            <a:ext cx="3640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기밀성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높은 환경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A56AD5-30CC-4F7E-8586-7A46D0D30613}"/>
              </a:ext>
            </a:extLst>
          </p:cNvPr>
          <p:cNvSpPr txBox="1"/>
          <p:nvPr/>
        </p:nvSpPr>
        <p:spPr>
          <a:xfrm>
            <a:off x="1690843" y="2244362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고가용성을 갖춘 서버 구축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2C469C-528C-4FBB-82C2-269636F8CB08}"/>
              </a:ext>
            </a:extLst>
          </p:cNvPr>
          <p:cNvSpPr txBox="1"/>
          <p:nvPr/>
        </p:nvSpPr>
        <p:spPr>
          <a:xfrm>
            <a:off x="7600262" y="2324040"/>
            <a:ext cx="4057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동영상 강의 플랫폼 구성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21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BC79C-D735-4C23-94B0-CA514D10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4" y="1069374"/>
            <a:ext cx="4222396" cy="422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133D8-2B0B-4E76-A50C-E0E287E3494E}"/>
              </a:ext>
            </a:extLst>
          </p:cNvPr>
          <p:cNvSpPr txBox="1"/>
          <p:nvPr/>
        </p:nvSpPr>
        <p:spPr>
          <a:xfrm>
            <a:off x="5633856" y="1529685"/>
            <a:ext cx="589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대상 기업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㈜배움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사업부문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온라인 교육 플랫폼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5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연매출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en-US" altLang="ko-KR" sz="35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60</a:t>
            </a:r>
            <a:r>
              <a:rPr lang="ko-KR" altLang="en-US" sz="35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억</a:t>
            </a:r>
            <a:endParaRPr lang="en-US" altLang="ko-KR" sz="3500" dirty="0">
              <a:solidFill>
                <a:schemeClr val="accen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기업고객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년간 </a:t>
            </a:r>
            <a:r>
              <a:rPr lang="en-US" altLang="ko-KR" sz="35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270%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성장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464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40138" y="2319636"/>
            <a:ext cx="2067830" cy="2218726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28" name="그룹 27"/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30" name="그룹 1002"/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32" name="Object 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1385743" y="1773568"/>
              <a:ext cx="3877218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33" name="Object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sp>
        <p:nvSpPr>
          <p:cNvPr id="34" name="TextBox 23"/>
          <p:cNvSpPr txBox="1"/>
          <p:nvPr/>
        </p:nvSpPr>
        <p:spPr>
          <a:xfrm>
            <a:off x="1600368" y="5091868"/>
            <a:ext cx="9317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나눔스퀘어라운드 ExtraBold"/>
                <a:ea typeface="나눔스퀘어라운드 ExtraBold"/>
              </a:rPr>
              <a:t>인프라 구성을 </a:t>
            </a:r>
            <a:r>
              <a:rPr lang="ko-KR" altLang="en-US" sz="30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자동화</a:t>
            </a:r>
            <a:r>
              <a:rPr lang="ko-KR" altLang="en-US" sz="3000" dirty="0">
                <a:latin typeface="나눔스퀘어라운드 ExtraBold"/>
                <a:ea typeface="나눔스퀘어라운드 ExtraBold"/>
              </a:rPr>
              <a:t> 시키기 위한 </a:t>
            </a:r>
            <a:r>
              <a:rPr lang="en-US" altLang="ko-KR" sz="3000" dirty="0" err="1">
                <a:latin typeface="나눔스퀘어라운드 ExtraBold"/>
                <a:ea typeface="나눔스퀘어라운드 ExtraBold"/>
              </a:rPr>
              <a:t>Cloudformation</a:t>
            </a:r>
            <a:endParaRPr lang="en-US" altLang="ko-KR" sz="30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3000" dirty="0">
                <a:solidFill>
                  <a:schemeClr val="accent1"/>
                </a:solidFill>
                <a:latin typeface="나눔스퀘어라운드 ExtraBold"/>
                <a:ea typeface="나눔스퀘어라운드 ExtraBold"/>
              </a:rPr>
              <a:t>표준화된 템플릿</a:t>
            </a:r>
            <a:r>
              <a:rPr lang="ko-KR" altLang="en-US" sz="3000" dirty="0">
                <a:latin typeface="나눔스퀘어라운드 ExtraBold"/>
                <a:ea typeface="나눔스퀘어라운드 ExtraBold"/>
              </a:rPr>
              <a:t>으로 인프라 관리 및 재사용 용이</a:t>
            </a:r>
            <a:endParaRPr lang="en-US" altLang="ko-KR" sz="3000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0758" y="2825651"/>
            <a:ext cx="1206697" cy="12066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83067" y="1797712"/>
            <a:ext cx="3286294" cy="3031666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13480280" y="114877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화살표: 오른쪽 41"/>
          <p:cNvSpPr/>
          <p:nvPr/>
        </p:nvSpPr>
        <p:spPr>
          <a:xfrm>
            <a:off x="3441897" y="3252887"/>
            <a:ext cx="1012030" cy="3522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3" name="화살표: 오른쪽 42"/>
          <p:cNvSpPr/>
          <p:nvPr/>
        </p:nvSpPr>
        <p:spPr>
          <a:xfrm>
            <a:off x="7458726" y="3252887"/>
            <a:ext cx="1012030" cy="3522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23055"/>
            <a:ext cx="3153135" cy="39382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043285" y="55483"/>
            <a:ext cx="906724" cy="19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14760" y="6383625"/>
            <a:ext cx="535249" cy="1867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11822" cy="1867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50915" cy="236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25" name="그룹 24"/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28" name="그룹 1002"/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30" name="Object 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230696" y="1789536"/>
              <a:ext cx="4131403" cy="437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31" name="Object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810499" y="3429000"/>
            <a:ext cx="4214177" cy="2515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2335" y="2011758"/>
            <a:ext cx="2641710" cy="2834484"/>
          </a:xfrm>
          <a:prstGeom prst="rect">
            <a:avLst/>
          </a:prstGeom>
        </p:spPr>
      </p:pic>
      <p:sp>
        <p:nvSpPr>
          <p:cNvPr id="34" name="TextBox 23"/>
          <p:cNvSpPr txBox="1"/>
          <p:nvPr/>
        </p:nvSpPr>
        <p:spPr>
          <a:xfrm>
            <a:off x="8579894" y="2883816"/>
            <a:ext cx="2851584" cy="54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나눔스퀘어라운드 ExtraBold"/>
                <a:ea typeface="나눔스퀘어라운드 ExtraBold"/>
              </a:rPr>
              <a:t>Stack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5990166" y="525079"/>
            <a:ext cx="2851584" cy="54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나눔스퀘어라운드 ExtraBold"/>
                <a:ea typeface="나눔스퀘어라운드 ExtraBold"/>
              </a:rPr>
              <a:t>Yaml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28" name="그룹 27"/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29" name="그룹 1002"/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32" name="Object 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1355525" y="1789538"/>
              <a:ext cx="3877219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20" name="Object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562557" y="1609893"/>
            <a:ext cx="9639692" cy="3638214"/>
            <a:chOff x="966042" y="1097078"/>
            <a:chExt cx="7320979" cy="264722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66042" y="1097078"/>
              <a:ext cx="3254022" cy="233192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450773" y="1285664"/>
              <a:ext cx="3836248" cy="2458643"/>
            </a:xfrm>
            <a:prstGeom prst="rect">
              <a:avLst/>
            </a:prstGeom>
          </p:spPr>
        </p:pic>
        <p:sp>
          <p:nvSpPr>
            <p:cNvPr id="39" name="더하기 기호 38"/>
            <p:cNvSpPr/>
            <p:nvPr/>
          </p:nvSpPr>
          <p:spPr>
            <a:xfrm>
              <a:off x="4267585" y="1860742"/>
              <a:ext cx="1135687" cy="1203036"/>
            </a:xfrm>
            <a:prstGeom prst="mathPlus">
              <a:avLst>
                <a:gd name="adj1" fmla="val 13779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C45F8-1FFD-47B5-8983-2E7092B98F34}"/>
              </a:ext>
            </a:extLst>
          </p:cNvPr>
          <p:cNvSpPr txBox="1"/>
          <p:nvPr/>
        </p:nvSpPr>
        <p:spPr>
          <a:xfrm>
            <a:off x="6355345" y="647153"/>
            <a:ext cx="5664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Ansible </a:t>
            </a:r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보안 스크립트 배포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84314C-1155-4F49-A410-775D811DA93C}"/>
              </a:ext>
            </a:extLst>
          </p:cNvPr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E3410D7-3317-435C-95FE-4679B2E90186}"/>
                </a:ext>
              </a:extLst>
            </p:cNvPr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43" name="그룹 1002">
                <a:extLst>
                  <a:ext uri="{FF2B5EF4-FFF2-40B4-BE49-F238E27FC236}">
                    <a16:creationId xmlns:a16="http://schemas.microsoft.com/office/drawing/2014/main" id="{2AA44F4E-C9C5-495E-89F4-30FABA37C8E1}"/>
                  </a:ext>
                </a:extLst>
              </p:cNvPr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45" name="Object 5">
                  <a:extLst>
                    <a:ext uri="{FF2B5EF4-FFF2-40B4-BE49-F238E27FC236}">
                      <a16:creationId xmlns:a16="http://schemas.microsoft.com/office/drawing/2014/main" id="{C23009E8-E7A7-44F4-BC16-DB8BC7D34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8">
                <a:extLst>
                  <a:ext uri="{FF2B5EF4-FFF2-40B4-BE49-F238E27FC236}">
                    <a16:creationId xmlns:a16="http://schemas.microsoft.com/office/drawing/2014/main" id="{2D109AEB-AC5D-4340-AE71-EC945F25C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C43C32-73D2-476E-A30E-6254870222C7}"/>
                </a:ext>
              </a:extLst>
            </p:cNvPr>
            <p:cNvSpPr txBox="1"/>
            <p:nvPr/>
          </p:nvSpPr>
          <p:spPr>
            <a:xfrm>
              <a:off x="1355525" y="1789538"/>
              <a:ext cx="3877219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46" name="Object 17">
            <a:extLst>
              <a:ext uri="{FF2B5EF4-FFF2-40B4-BE49-F238E27FC236}">
                <a16:creationId xmlns:a16="http://schemas.microsoft.com/office/drawing/2014/main" id="{17535219-7A50-4901-B3C7-38385927E2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C249AA8-4B81-4CB9-960F-1510035F7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1486175"/>
            <a:ext cx="4305300" cy="45289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2BBD9AE-09FA-4E98-9DBD-3EF53C507AC8}"/>
              </a:ext>
            </a:extLst>
          </p:cNvPr>
          <p:cNvSpPr txBox="1"/>
          <p:nvPr/>
        </p:nvSpPr>
        <p:spPr>
          <a:xfrm>
            <a:off x="1602675" y="6276170"/>
            <a:ext cx="3401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보안 스크립트 </a:t>
            </a:r>
            <a:r>
              <a: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배포 후 회수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C852B24-2825-4789-A781-5149F5B94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60" y="1270988"/>
            <a:ext cx="3659371" cy="49593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3B71C9D-C8E5-47DC-9697-72945038E240}"/>
              </a:ext>
            </a:extLst>
          </p:cNvPr>
          <p:cNvSpPr txBox="1"/>
          <p:nvPr/>
        </p:nvSpPr>
        <p:spPr>
          <a:xfrm>
            <a:off x="6861841" y="6276170"/>
            <a:ext cx="3401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보안 점검 내용</a:t>
            </a:r>
          </a:p>
        </p:txBody>
      </p:sp>
    </p:spTree>
    <p:extLst>
      <p:ext uri="{BB962C8B-B14F-4D97-AF65-F5344CB8AC3E}">
        <p14:creationId xmlns:p14="http://schemas.microsoft.com/office/powerpoint/2010/main" val="104923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C45F8-1FFD-47B5-8983-2E7092B98F34}"/>
              </a:ext>
            </a:extLst>
          </p:cNvPr>
          <p:cNvSpPr txBox="1"/>
          <p:nvPr/>
        </p:nvSpPr>
        <p:spPr>
          <a:xfrm>
            <a:off x="7866345" y="647153"/>
            <a:ext cx="4153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모니터링</a:t>
            </a: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3A1DA9-08CC-40EB-8364-9423BA14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38" y="1732817"/>
            <a:ext cx="5750724" cy="24153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9697E9-D907-4CFE-B4B5-A956442916DF}"/>
              </a:ext>
            </a:extLst>
          </p:cNvPr>
          <p:cNvSpPr txBox="1"/>
          <p:nvPr/>
        </p:nvSpPr>
        <p:spPr>
          <a:xfrm>
            <a:off x="3339037" y="3749485"/>
            <a:ext cx="24689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Grafana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87D7D-F14D-4824-9921-74FD95F1DC86}"/>
              </a:ext>
            </a:extLst>
          </p:cNvPr>
          <p:cNvSpPr txBox="1"/>
          <p:nvPr/>
        </p:nvSpPr>
        <p:spPr>
          <a:xfrm>
            <a:off x="6502417" y="3757450"/>
            <a:ext cx="2768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Prometheus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5280BF-83B2-4278-ADE2-583FD216AF0A}"/>
              </a:ext>
            </a:extLst>
          </p:cNvPr>
          <p:cNvSpPr txBox="1"/>
          <p:nvPr/>
        </p:nvSpPr>
        <p:spPr>
          <a:xfrm>
            <a:off x="1269947" y="4746612"/>
            <a:ext cx="9698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Prometheus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ec2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인스턴스의 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metric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Grafana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</a:t>
            </a:r>
            <a:r>
              <a:rPr lang="ko-KR" altLang="en-US" sz="3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시각화해서 서버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모니터링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3CB3FB-98B6-4799-A377-1195CB4DF771}"/>
              </a:ext>
            </a:extLst>
          </p:cNvPr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6AC8CE3-B09E-4C21-84A3-C8A5AC143672}"/>
                </a:ext>
              </a:extLst>
            </p:cNvPr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26" name="그룹 1002">
                <a:extLst>
                  <a:ext uri="{FF2B5EF4-FFF2-40B4-BE49-F238E27FC236}">
                    <a16:creationId xmlns:a16="http://schemas.microsoft.com/office/drawing/2014/main" id="{AF4A84BB-962E-49FD-8DB9-854C032DEC59}"/>
                  </a:ext>
                </a:extLst>
              </p:cNvPr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37" name="Object 5">
                  <a:extLst>
                    <a:ext uri="{FF2B5EF4-FFF2-40B4-BE49-F238E27FC236}">
                      <a16:creationId xmlns:a16="http://schemas.microsoft.com/office/drawing/2014/main" id="{57B83B01-62F6-4BC6-8E4E-BD714D5D96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8">
                <a:extLst>
                  <a:ext uri="{FF2B5EF4-FFF2-40B4-BE49-F238E27FC236}">
                    <a16:creationId xmlns:a16="http://schemas.microsoft.com/office/drawing/2014/main" id="{98E6AB04-253A-49C9-8508-BDBD4C151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910243-586A-41D0-8F34-11DEFDD26546}"/>
                </a:ext>
              </a:extLst>
            </p:cNvPr>
            <p:cNvSpPr txBox="1"/>
            <p:nvPr/>
          </p:nvSpPr>
          <p:spPr>
            <a:xfrm>
              <a:off x="1355525" y="1789538"/>
              <a:ext cx="3877219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38" name="Object 17">
            <a:extLst>
              <a:ext uri="{FF2B5EF4-FFF2-40B4-BE49-F238E27FC236}">
                <a16:creationId xmlns:a16="http://schemas.microsoft.com/office/drawing/2014/main" id="{B2029248-7B0E-4247-B9D1-41A0E40A2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4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C45F8-1FFD-47B5-8983-2E7092B98F34}"/>
              </a:ext>
            </a:extLst>
          </p:cNvPr>
          <p:cNvSpPr txBox="1"/>
          <p:nvPr/>
        </p:nvSpPr>
        <p:spPr>
          <a:xfrm>
            <a:off x="7866345" y="647153"/>
            <a:ext cx="4153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모니터링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E638D6-728D-46EB-9FED-64BE7CF2F93E}"/>
              </a:ext>
            </a:extLst>
          </p:cNvPr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F586E31-BE77-48AC-8091-525535B50CB9}"/>
                </a:ext>
              </a:extLst>
            </p:cNvPr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21" name="그룹 1002">
                <a:extLst>
                  <a:ext uri="{FF2B5EF4-FFF2-40B4-BE49-F238E27FC236}">
                    <a16:creationId xmlns:a16="http://schemas.microsoft.com/office/drawing/2014/main" id="{0EE6D07C-0FD3-4EB3-B82F-026C4F457F9F}"/>
                  </a:ext>
                </a:extLst>
              </p:cNvPr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24" name="Object 5">
                  <a:extLst>
                    <a:ext uri="{FF2B5EF4-FFF2-40B4-BE49-F238E27FC236}">
                      <a16:creationId xmlns:a16="http://schemas.microsoft.com/office/drawing/2014/main" id="{3ADE79BE-54D8-4F0D-B947-64ED106C8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8">
                <a:extLst>
                  <a:ext uri="{FF2B5EF4-FFF2-40B4-BE49-F238E27FC236}">
                    <a16:creationId xmlns:a16="http://schemas.microsoft.com/office/drawing/2014/main" id="{F3D6F621-3825-48CC-B276-C8359C6152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BC5F72-E9D6-4036-9D74-ECE43CCEE584}"/>
                </a:ext>
              </a:extLst>
            </p:cNvPr>
            <p:cNvSpPr txBox="1"/>
            <p:nvPr/>
          </p:nvSpPr>
          <p:spPr>
            <a:xfrm>
              <a:off x="1355525" y="1789538"/>
              <a:ext cx="3877219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25" name="Object 17">
            <a:extLst>
              <a:ext uri="{FF2B5EF4-FFF2-40B4-BE49-F238E27FC236}">
                <a16:creationId xmlns:a16="http://schemas.microsoft.com/office/drawing/2014/main" id="{B6A3F54A-5301-4E92-84F9-4D4BDF2D4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6B4EA1DB-8F44-4ABB-8C5A-B0D3F24FC877}"/>
              </a:ext>
            </a:extLst>
          </p:cNvPr>
          <p:cNvSpPr txBox="1"/>
          <p:nvPr/>
        </p:nvSpPr>
        <p:spPr>
          <a:xfrm>
            <a:off x="2322805" y="5400947"/>
            <a:ext cx="712994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Prometheus – Grafana </a:t>
            </a:r>
            <a:r>
              <a:rPr lang="ko-KR" altLang="en-US" sz="2400" dirty="0">
                <a:latin typeface="나눔스퀘어라운드 ExtraBold"/>
                <a:ea typeface="나눔스퀘어라운드 ExtraBold"/>
              </a:rPr>
              <a:t>연동</a:t>
            </a:r>
            <a:endParaRPr lang="en-US" altLang="ko-KR" sz="2400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FC9BD45-2E41-475F-96D9-C9A7247AC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40" y="1545058"/>
            <a:ext cx="8187554" cy="36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6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C45F8-1FFD-47B5-8983-2E7092B98F34}"/>
              </a:ext>
            </a:extLst>
          </p:cNvPr>
          <p:cNvSpPr txBox="1"/>
          <p:nvPr/>
        </p:nvSpPr>
        <p:spPr>
          <a:xfrm>
            <a:off x="7866345" y="647153"/>
            <a:ext cx="4153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모니터링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B02530C-C98C-45C3-BC44-E2D7C464F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1" y="1603809"/>
            <a:ext cx="7266020" cy="2255127"/>
          </a:xfrm>
          <a:prstGeom prst="rect">
            <a:avLst/>
          </a:prstGeom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076E6AB7-AD6F-4BF3-8D90-EC2D05414B60}"/>
              </a:ext>
            </a:extLst>
          </p:cNvPr>
          <p:cNvSpPr txBox="1"/>
          <p:nvPr/>
        </p:nvSpPr>
        <p:spPr>
          <a:xfrm>
            <a:off x="7602053" y="1860210"/>
            <a:ext cx="4589947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인스턴스를 자동으로 불러오기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위한 사용자 생성 및 권한 부여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(</a:t>
            </a:r>
            <a:r>
              <a:rPr lang="en-US" altLang="ko-KR" sz="2200" dirty="0">
                <a:solidFill>
                  <a:srgbClr val="00B0F0"/>
                </a:solidFill>
                <a:latin typeface="나눔스퀘어라운드 ExtraBold"/>
                <a:ea typeface="나눔스퀘어라운드 ExtraBold"/>
              </a:rPr>
              <a:t>AmazonEC2OnlyAcess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FEE822A1-D043-4893-B6D8-48AA4141E925}"/>
              </a:ext>
            </a:extLst>
          </p:cNvPr>
          <p:cNvSpPr txBox="1"/>
          <p:nvPr/>
        </p:nvSpPr>
        <p:spPr>
          <a:xfrm>
            <a:off x="7602053" y="4040070"/>
            <a:ext cx="4589947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dirty="0" err="1">
                <a:latin typeface="나눔스퀘어라운드 ExtraBold"/>
                <a:ea typeface="나눔스퀘어라운드 ExtraBold"/>
              </a:rPr>
              <a:t>Prometheus.yml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 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파일 수정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latin typeface="나눔스퀘어라운드 ExtraBold"/>
                <a:ea typeface="나눔스퀘어라운드 ExtraBold"/>
              </a:rPr>
              <a:t>Auto Scaling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으로 생성되는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dirty="0">
                <a:solidFill>
                  <a:srgbClr val="00B0F0"/>
                </a:solidFill>
                <a:latin typeface="나눔스퀘어라운드 ExtraBold"/>
                <a:ea typeface="나눔스퀘어라운드 ExtraBold"/>
              </a:rPr>
              <a:t>Web Server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를 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자동으로 인식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해서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모니터링</a:t>
            </a:r>
            <a:endParaRPr lang="en-US" altLang="ko-KR" sz="2200" dirty="0"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F35B2A-4972-49C5-8F58-E7B971A0CFAE}"/>
              </a:ext>
            </a:extLst>
          </p:cNvPr>
          <p:cNvGrpSpPr/>
          <p:nvPr/>
        </p:nvGrpSpPr>
        <p:grpSpPr>
          <a:xfrm>
            <a:off x="334963" y="516294"/>
            <a:ext cx="3276715" cy="866351"/>
            <a:chOff x="239978" y="1301037"/>
            <a:chExt cx="5145737" cy="143799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A3CF348-90E7-4142-BC50-9DB45BFC8598}"/>
                </a:ext>
              </a:extLst>
            </p:cNvPr>
            <p:cNvGrpSpPr/>
            <p:nvPr/>
          </p:nvGrpSpPr>
          <p:grpSpPr>
            <a:xfrm>
              <a:off x="239978" y="1301037"/>
              <a:ext cx="5145737" cy="1437991"/>
              <a:chOff x="1965591" y="154983"/>
              <a:chExt cx="5145737" cy="1437991"/>
            </a:xfrm>
          </p:grpSpPr>
          <p:grpSp>
            <p:nvGrpSpPr>
              <p:cNvPr id="47" name="그룹 1002">
                <a:extLst>
                  <a:ext uri="{FF2B5EF4-FFF2-40B4-BE49-F238E27FC236}">
                    <a16:creationId xmlns:a16="http://schemas.microsoft.com/office/drawing/2014/main" id="{C056061B-A92E-4AA1-8DE1-46288A4F0C7D}"/>
                  </a:ext>
                </a:extLst>
              </p:cNvPr>
              <p:cNvGrpSpPr/>
              <p:nvPr/>
            </p:nvGrpSpPr>
            <p:grpSpPr>
              <a:xfrm>
                <a:off x="1965591" y="154983"/>
                <a:ext cx="5145737" cy="1437991"/>
                <a:chOff x="2637901" y="225130"/>
                <a:chExt cx="7740348" cy="2258023"/>
              </a:xfrm>
            </p:grpSpPr>
            <p:pic>
              <p:nvPicPr>
                <p:cNvPr id="49" name="Object 5">
                  <a:extLst>
                    <a:ext uri="{FF2B5EF4-FFF2-40B4-BE49-F238E27FC236}">
                      <a16:creationId xmlns:a16="http://schemas.microsoft.com/office/drawing/2014/main" id="{8EACBB57-64BE-411E-9F5C-577A8E05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637901" y="225130"/>
                  <a:ext cx="7740348" cy="2258023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8">
                <a:extLst>
                  <a:ext uri="{FF2B5EF4-FFF2-40B4-BE49-F238E27FC236}">
                    <a16:creationId xmlns:a16="http://schemas.microsoft.com/office/drawing/2014/main" id="{2EED2C79-F4A0-4A45-A0E4-14D91FF62C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82544" y="280506"/>
                <a:ext cx="759825" cy="385986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80A7F5-1320-4089-ACEF-F02BF535E905}"/>
                </a:ext>
              </a:extLst>
            </p:cNvPr>
            <p:cNvSpPr txBox="1"/>
            <p:nvPr/>
          </p:nvSpPr>
          <p:spPr>
            <a:xfrm>
              <a:off x="1355525" y="1789538"/>
              <a:ext cx="3877219" cy="4597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나눔스퀘어 ExtraBold"/>
                  <a:ea typeface="나눔스퀘어 ExtraBold"/>
                </a:rPr>
                <a:t>인프라 자동화 및 모니터링 환경 구축</a:t>
              </a:r>
              <a:endParaRPr lang="en-US" altLang="ko-KR" sz="1200"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50" name="Object 17">
            <a:extLst>
              <a:ext uri="{FF2B5EF4-FFF2-40B4-BE49-F238E27FC236}">
                <a16:creationId xmlns:a16="http://schemas.microsoft.com/office/drawing/2014/main" id="{14F0C1E3-12E2-46C3-8630-8D033A2E5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242" y="619824"/>
            <a:ext cx="900000" cy="73583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3F7533A-0062-48B8-B672-EF8C0D652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36" y="3899576"/>
            <a:ext cx="5441124" cy="28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50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CD557-DD73-4019-84C7-65EED5604D72}"/>
              </a:ext>
            </a:extLst>
          </p:cNvPr>
          <p:cNvSpPr/>
          <p:nvPr/>
        </p:nvSpPr>
        <p:spPr>
          <a:xfrm rot="5400000">
            <a:off x="6647114" y="-2686029"/>
            <a:ext cx="430885" cy="1017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5B3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94E14-624A-4A33-AEB9-94C08E4020A1}"/>
              </a:ext>
            </a:extLst>
          </p:cNvPr>
          <p:cNvSpPr txBox="1"/>
          <p:nvPr/>
        </p:nvSpPr>
        <p:spPr>
          <a:xfrm>
            <a:off x="2019814" y="2725873"/>
            <a:ext cx="730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5. </a:t>
            </a:r>
            <a:r>
              <a:rPr lang="ko-KR" altLang="en-US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380662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D8C68-244D-48AB-80BB-507CD699D1FC}"/>
              </a:ext>
            </a:extLst>
          </p:cNvPr>
          <p:cNvSpPr txBox="1"/>
          <p:nvPr/>
        </p:nvSpPr>
        <p:spPr>
          <a:xfrm>
            <a:off x="7866345" y="647153"/>
            <a:ext cx="4153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  <a:endParaRPr lang="ko-KR" altLang="en-US" sz="3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15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17">
            <a:extLst>
              <a:ext uri="{FF2B5EF4-FFF2-40B4-BE49-F238E27FC236}">
                <a16:creationId xmlns:a16="http://schemas.microsoft.com/office/drawing/2014/main" id="{F4629E37-7DC3-454B-B484-3F921C3006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8948" y="230346"/>
            <a:ext cx="6273166" cy="18070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338474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/>
                <a:ea typeface="IBM Plex Sans KR Medium"/>
                <a:cs typeface="KoPubWorld돋움체 Light"/>
              </a:rPr>
              <a:t>프레젠테이션 교육</a:t>
            </a:r>
            <a:endParaRPr lang="ko-KR" altLang="en-US" sz="700">
              <a:solidFill>
                <a:schemeClr val="bg1"/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YPTLAB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/>
                <a:ea typeface="IBM Plex Sans KR Medium"/>
                <a:cs typeface="KoPubWorld돋움체 Light"/>
              </a:rPr>
              <a:t>0619-0620</a:t>
            </a:r>
            <a:endParaRPr lang="ko-KR" altLang="en-US" sz="7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/>
              <a:ea typeface="IBM Plex Sans KR Medium"/>
              <a:cs typeface="KoPubWorld돋움체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/>
                <a:ea typeface="IBM Plex Sans KR SemiBold"/>
                <a:cs typeface="KoPubWorld돋움체 Light"/>
              </a:rPr>
              <a:t>LOGO</a:t>
            </a:r>
            <a:endParaRPr lang="ko-KR" altLang="en-US" sz="1000">
              <a:ln w="952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/>
              <a:ea typeface="IBM Plex Sans KR SemiBold"/>
              <a:cs typeface="KoPubWorld돋움체 Light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65301" y="1517100"/>
            <a:ext cx="2917453" cy="5066576"/>
            <a:chOff x="-38097" y="2373350"/>
            <a:chExt cx="2876742" cy="3634134"/>
          </a:xfrm>
        </p:grpSpPr>
        <p:sp>
          <p:nvSpPr>
            <p:cNvPr id="52" name="사각형: 둥근 모서리 51"/>
            <p:cNvSpPr/>
            <p:nvPr/>
          </p:nvSpPr>
          <p:spPr>
            <a:xfrm>
              <a:off x="-38097" y="2803621"/>
              <a:ext cx="2876742" cy="3203863"/>
            </a:xfrm>
            <a:prstGeom prst="roundRect">
              <a:avLst>
                <a:gd name="adj" fmla="val 8073"/>
              </a:avLst>
            </a:prstGeom>
            <a:solidFill>
              <a:srgbClr val="9BE5C8"/>
            </a:solidFill>
            <a:ln>
              <a:solidFill>
                <a:srgbClr val="69D8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6" name="사각형: 둥근 모서리 55"/>
            <p:cNvSpPr/>
            <p:nvPr/>
          </p:nvSpPr>
          <p:spPr>
            <a:xfrm>
              <a:off x="185015" y="2373350"/>
              <a:ext cx="2472650" cy="476073"/>
            </a:xfrm>
            <a:prstGeom prst="roundRect">
              <a:avLst>
                <a:gd name="adj" fmla="val 8073"/>
              </a:avLst>
            </a:pr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06492" y="1658107"/>
            <a:ext cx="952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latin typeface="한컴 백제 B"/>
                <a:ea typeface="한컴 백제 B"/>
              </a:rPr>
              <a:t>김교현</a:t>
            </a:r>
            <a:endParaRPr lang="ko-KR" altLang="en-US" dirty="0">
              <a:latin typeface="한컴 백제 B"/>
              <a:ea typeface="한컴 백제 B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404074" y="1556166"/>
            <a:ext cx="2880000" cy="5105354"/>
            <a:chOff x="3539538" y="1474193"/>
            <a:chExt cx="2880000" cy="4962625"/>
          </a:xfrm>
        </p:grpSpPr>
        <p:sp>
          <p:nvSpPr>
            <p:cNvPr id="77" name="사각형: 둥근 모서리 76"/>
            <p:cNvSpPr/>
            <p:nvPr/>
          </p:nvSpPr>
          <p:spPr>
            <a:xfrm>
              <a:off x="3539538" y="2116818"/>
              <a:ext cx="2880000" cy="4320000"/>
            </a:xfrm>
            <a:prstGeom prst="roundRect">
              <a:avLst>
                <a:gd name="adj" fmla="val 8073"/>
              </a:avLst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사각형: 둥근 모서리 79"/>
            <p:cNvSpPr/>
            <p:nvPr/>
          </p:nvSpPr>
          <p:spPr>
            <a:xfrm>
              <a:off x="3724363" y="1474193"/>
              <a:ext cx="2520000" cy="662400"/>
            </a:xfrm>
            <a:prstGeom prst="roundRect">
              <a:avLst>
                <a:gd name="adj" fmla="val 8073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9286144" y="1546839"/>
            <a:ext cx="2880000" cy="5083720"/>
            <a:chOff x="9332871" y="2151796"/>
            <a:chExt cx="2880000" cy="5083720"/>
          </a:xfrm>
        </p:grpSpPr>
        <p:sp>
          <p:nvSpPr>
            <p:cNvPr id="83" name="사각형: 둥근 모서리 82"/>
            <p:cNvSpPr/>
            <p:nvPr/>
          </p:nvSpPr>
          <p:spPr>
            <a:xfrm>
              <a:off x="9332871" y="2555516"/>
              <a:ext cx="2880000" cy="4680000"/>
            </a:xfrm>
            <a:prstGeom prst="roundRect">
              <a:avLst>
                <a:gd name="adj" fmla="val 8073"/>
              </a:avLst>
            </a:prstGeom>
            <a:solidFill>
              <a:srgbClr val="FFCE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6" name="사각형: 둥근 모서리 85"/>
            <p:cNvSpPr/>
            <p:nvPr/>
          </p:nvSpPr>
          <p:spPr>
            <a:xfrm>
              <a:off x="9502295" y="2151796"/>
              <a:ext cx="2520000" cy="684000"/>
            </a:xfrm>
            <a:prstGeom prst="roundRect">
              <a:avLst>
                <a:gd name="adj" fmla="val 8073"/>
              </a:avLst>
            </a:prstGeom>
            <a:solidFill>
              <a:srgbClr val="FFE7D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347648" y="1594837"/>
            <a:ext cx="2880000" cy="5090205"/>
            <a:chOff x="6648025" y="1577361"/>
            <a:chExt cx="2880000" cy="5090205"/>
          </a:xfrm>
        </p:grpSpPr>
        <p:sp>
          <p:nvSpPr>
            <p:cNvPr id="89" name="사각형: 둥근 모서리 88"/>
            <p:cNvSpPr/>
            <p:nvPr/>
          </p:nvSpPr>
          <p:spPr>
            <a:xfrm>
              <a:off x="6648025" y="2085563"/>
              <a:ext cx="2880000" cy="4582003"/>
            </a:xfrm>
            <a:prstGeom prst="roundRect">
              <a:avLst>
                <a:gd name="adj" fmla="val 8073"/>
              </a:avLst>
            </a:prstGeom>
            <a:solidFill>
              <a:srgbClr val="FFF7CC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92" name="사각형: 둥근 모서리 91"/>
            <p:cNvSpPr/>
            <p:nvPr/>
          </p:nvSpPr>
          <p:spPr>
            <a:xfrm>
              <a:off x="6814374" y="1577361"/>
              <a:ext cx="2520000" cy="684000"/>
            </a:xfrm>
            <a:prstGeom prst="roundRect">
              <a:avLst>
                <a:gd name="adj" fmla="val 8073"/>
              </a:avLst>
            </a:prstGeom>
            <a:solidFill>
              <a:srgbClr val="FFEF9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2CBC06-E29A-4624-B076-A73E9606CFBB}"/>
              </a:ext>
            </a:extLst>
          </p:cNvPr>
          <p:cNvSpPr txBox="1"/>
          <p:nvPr/>
        </p:nvSpPr>
        <p:spPr>
          <a:xfrm>
            <a:off x="4452563" y="1717580"/>
            <a:ext cx="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한컴 백제 B"/>
                <a:ea typeface="한컴 백제 B"/>
              </a:rPr>
              <a:t>이도현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AA688-B3B0-44B1-9AC0-ADBC138C4702}"/>
              </a:ext>
            </a:extLst>
          </p:cNvPr>
          <p:cNvSpPr txBox="1"/>
          <p:nvPr/>
        </p:nvSpPr>
        <p:spPr>
          <a:xfrm>
            <a:off x="10339960" y="1713285"/>
            <a:ext cx="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한컴 백제 B"/>
                <a:ea typeface="한컴 백제 B"/>
              </a:rPr>
              <a:t>오미영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A27FF-7732-44E8-AE77-1289B284DED1}"/>
              </a:ext>
            </a:extLst>
          </p:cNvPr>
          <p:cNvSpPr txBox="1"/>
          <p:nvPr/>
        </p:nvSpPr>
        <p:spPr>
          <a:xfrm>
            <a:off x="7416736" y="1692942"/>
            <a:ext cx="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latin typeface="한컴 백제 B"/>
                <a:ea typeface="한컴 백제 B"/>
              </a:rPr>
              <a:t>선우황</a:t>
            </a:r>
            <a:endParaRPr lang="ko-KR" altLang="en-US" dirty="0">
              <a:latin typeface="한컴 백제 B"/>
              <a:ea typeface="한컴 백제 B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0D8BCA-7AFD-4896-84DD-618B22B76607}"/>
              </a:ext>
            </a:extLst>
          </p:cNvPr>
          <p:cNvSpPr txBox="1"/>
          <p:nvPr/>
        </p:nvSpPr>
        <p:spPr>
          <a:xfrm>
            <a:off x="9407628" y="2454973"/>
            <a:ext cx="26370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내가 편리하게 사용하고 있는 많은 기술 중 하나인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클라우드를 위해 다양한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솔루션들과 기술들이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개발되고 있다는 점을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알게 되어 유익하였습니다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. </a:t>
            </a:r>
            <a:endParaRPr lang="ko-KR" altLang="en-US" sz="1500" b="0" i="0" u="none" strike="noStrike" cap="none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6C483-8F88-4CD1-9308-D2C6F01897AC}"/>
              </a:ext>
            </a:extLst>
          </p:cNvPr>
          <p:cNvSpPr txBox="1"/>
          <p:nvPr/>
        </p:nvSpPr>
        <p:spPr>
          <a:xfrm>
            <a:off x="628742" y="2330539"/>
            <a:ext cx="250764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</a:t>
            </a:r>
            <a:r>
              <a:rPr lang="en-US" altLang="ko-KR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vmware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환경에서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그라파나를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구현했었는데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리눅스 환경과 시간 동기화가 되어있지 않아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메트릭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값이 제대로 출력되지 않아서 많이 헤맸다</a:t>
            </a:r>
          </a:p>
          <a:p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00EF-C2FB-4F2A-9E61-CFA1AEF6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8" y="2126716"/>
            <a:ext cx="5311535" cy="2945893"/>
          </a:xfrm>
          <a:prstGeom prst="rect">
            <a:avLst/>
          </a:prstGeom>
        </p:spPr>
      </p:pic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B474737C-A91E-4B16-836D-F0199EE10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27" y="1534027"/>
            <a:ext cx="5653682" cy="38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2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002060"/>
            </a:gs>
            <a:gs pos="8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2DE364-7C02-4B45-8B76-4F6BC89AB479}"/>
              </a:ext>
            </a:extLst>
          </p:cNvPr>
          <p:cNvSpPr/>
          <p:nvPr/>
        </p:nvSpPr>
        <p:spPr>
          <a:xfrm rot="2584817">
            <a:off x="-434339" y="1539239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328E9F-0782-44DF-944B-9B62EE911975}"/>
              </a:ext>
            </a:extLst>
          </p:cNvPr>
          <p:cNvSpPr/>
          <p:nvPr/>
        </p:nvSpPr>
        <p:spPr>
          <a:xfrm rot="2584817">
            <a:off x="-434339" y="2545079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118642-6BC9-4C85-9F90-DF7AB2EC547E}"/>
              </a:ext>
            </a:extLst>
          </p:cNvPr>
          <p:cNvSpPr/>
          <p:nvPr/>
        </p:nvSpPr>
        <p:spPr>
          <a:xfrm rot="2584817">
            <a:off x="11140441" y="533400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4E2F60-9B6D-4C97-B245-FC24C448C1B8}"/>
              </a:ext>
            </a:extLst>
          </p:cNvPr>
          <p:cNvSpPr/>
          <p:nvPr/>
        </p:nvSpPr>
        <p:spPr>
          <a:xfrm rot="2584817">
            <a:off x="11140441" y="1539240"/>
            <a:ext cx="510540" cy="34594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40E383-E5AA-47AC-A9BD-99484E0C2C73}"/>
              </a:ext>
            </a:extLst>
          </p:cNvPr>
          <p:cNvGrpSpPr/>
          <p:nvPr/>
        </p:nvGrpSpPr>
        <p:grpSpPr>
          <a:xfrm>
            <a:off x="5516880" y="-652894"/>
            <a:ext cx="1600200" cy="1521574"/>
            <a:chOff x="6454140" y="2433206"/>
            <a:chExt cx="1600200" cy="152157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90194A7-CB98-47EA-BFEF-92DCC8D0553E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C834C7-AB66-404E-9750-9B53419B40E7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122A04-4AF1-4C0B-9CF3-75EF0ED50291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36B674-9AD5-4749-AE6C-420FAF0D005F}"/>
              </a:ext>
            </a:extLst>
          </p:cNvPr>
          <p:cNvGrpSpPr/>
          <p:nvPr/>
        </p:nvGrpSpPr>
        <p:grpSpPr>
          <a:xfrm>
            <a:off x="9776459" y="3429635"/>
            <a:ext cx="1600200" cy="1521574"/>
            <a:chOff x="6454140" y="2433206"/>
            <a:chExt cx="1600200" cy="1521574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D208C0F-2A9F-4CBE-80E3-CF91D2E2495B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66DEEC4-0581-45B3-A90E-E243C2FC26E4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0196B4F-2C24-4370-B38D-232BD1E7E313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607E7F-2738-43C5-B4B5-B04C68EEE35E}"/>
              </a:ext>
            </a:extLst>
          </p:cNvPr>
          <p:cNvGrpSpPr/>
          <p:nvPr/>
        </p:nvGrpSpPr>
        <p:grpSpPr>
          <a:xfrm>
            <a:off x="152400" y="1311275"/>
            <a:ext cx="1600200" cy="1521574"/>
            <a:chOff x="6454140" y="2433206"/>
            <a:chExt cx="1600200" cy="152157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C5DF04E-11B3-4B0E-96AA-4BFF3FC2B7B4}"/>
                </a:ext>
              </a:extLst>
            </p:cNvPr>
            <p:cNvCxnSpPr/>
            <p:nvPr/>
          </p:nvCxnSpPr>
          <p:spPr>
            <a:xfrm flipH="1">
              <a:off x="6454140" y="28370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7F4C14-C051-4A1D-BD6F-B1B73CFD0524}"/>
                </a:ext>
              </a:extLst>
            </p:cNvPr>
            <p:cNvCxnSpPr/>
            <p:nvPr/>
          </p:nvCxnSpPr>
          <p:spPr>
            <a:xfrm flipH="1">
              <a:off x="6530340" y="268466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943850F-C774-4E18-A923-1A56146F89D1}"/>
                </a:ext>
              </a:extLst>
            </p:cNvPr>
            <p:cNvCxnSpPr/>
            <p:nvPr/>
          </p:nvCxnSpPr>
          <p:spPr>
            <a:xfrm flipH="1">
              <a:off x="6941820" y="2433206"/>
              <a:ext cx="1112520" cy="111771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36AE45-67FD-405D-B8C9-20C7E435DE05}"/>
              </a:ext>
            </a:extLst>
          </p:cNvPr>
          <p:cNvCxnSpPr/>
          <p:nvPr/>
        </p:nvCxnSpPr>
        <p:spPr>
          <a:xfrm flipH="1">
            <a:off x="1584960" y="6058535"/>
            <a:ext cx="1112520" cy="111771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3727ACB-5BD0-4A1E-96E8-E6BC86E7550C}"/>
              </a:ext>
            </a:extLst>
          </p:cNvPr>
          <p:cNvCxnSpPr/>
          <p:nvPr/>
        </p:nvCxnSpPr>
        <p:spPr>
          <a:xfrm flipH="1">
            <a:off x="1775460" y="5944235"/>
            <a:ext cx="1112520" cy="111771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EB66F8-7755-4D31-B7D0-4A2CD5A6BFB1}"/>
              </a:ext>
            </a:extLst>
          </p:cNvPr>
          <p:cNvSpPr/>
          <p:nvPr/>
        </p:nvSpPr>
        <p:spPr>
          <a:xfrm>
            <a:off x="0" y="6571861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7D93E-7388-4F21-A0DA-ED1B6A608CB7}"/>
              </a:ext>
            </a:extLst>
          </p:cNvPr>
          <p:cNvSpPr/>
          <p:nvPr/>
        </p:nvSpPr>
        <p:spPr>
          <a:xfrm>
            <a:off x="8969829" y="6571861"/>
            <a:ext cx="3222171" cy="2861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E74F24-3A69-461A-A95B-9E4EEF0A5DD5}"/>
              </a:ext>
            </a:extLst>
          </p:cNvPr>
          <p:cNvSpPr txBox="1"/>
          <p:nvPr/>
        </p:nvSpPr>
        <p:spPr>
          <a:xfrm>
            <a:off x="11103303" y="6627344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E9A5CC1-9E8E-438A-8E6B-304C9E84ABD6}"/>
              </a:ext>
            </a:extLst>
          </p:cNvPr>
          <p:cNvSpPr/>
          <p:nvPr/>
        </p:nvSpPr>
        <p:spPr>
          <a:xfrm>
            <a:off x="8752114" y="6682841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134C0-3996-46B5-92E9-22C54B03B970}"/>
              </a:ext>
            </a:extLst>
          </p:cNvPr>
          <p:cNvSpPr txBox="1"/>
          <p:nvPr/>
        </p:nvSpPr>
        <p:spPr>
          <a:xfrm>
            <a:off x="239580" y="6627344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3BC7-ED7C-4798-995B-25C653ED5941}"/>
              </a:ext>
            </a:extLst>
          </p:cNvPr>
          <p:cNvSpPr txBox="1"/>
          <p:nvPr/>
        </p:nvSpPr>
        <p:spPr>
          <a:xfrm>
            <a:off x="2035503" y="1943265"/>
            <a:ext cx="2244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Light" panose="020B0403050203000203" pitchFamily="50" charset="-127"/>
                <a:ea typeface="IBM Plex Sans KR Light" panose="020B0403050203000203" pitchFamily="50" charset="-127"/>
                <a:cs typeface="KoPubWorld돋움체 Light" panose="00000300000000000000" pitchFamily="2" charset="-127"/>
              </a:rPr>
              <a:t>지금은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Light" panose="020B0403050203000203" pitchFamily="50" charset="-127"/>
              <a:ea typeface="IBM Plex Sans KR Light" panose="020B0403050203000203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질의응답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시간</a:t>
            </a:r>
            <a:r>
              <a:rPr lang="ko-KR" altLang="en-US" sz="3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Light" panose="020B0403050203000203" pitchFamily="50" charset="-127"/>
                <a:ea typeface="IBM Plex Sans KR Light" panose="020B0403050203000203" pitchFamily="50" charset="-127"/>
                <a:cs typeface="KoPubWorld돋움체 Light" panose="00000300000000000000" pitchFamily="2" charset="-127"/>
              </a:rPr>
              <a:t>입니다</a:t>
            </a:r>
            <a:endParaRPr lang="en-US" altLang="ko-KR" sz="3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Light" panose="020B0403050203000203" pitchFamily="50" charset="-127"/>
              <a:ea typeface="IBM Plex Sans KR Light" panose="020B0403050203000203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80F996-5D36-436C-A535-606AEBC3D37A}"/>
              </a:ext>
            </a:extLst>
          </p:cNvPr>
          <p:cNvCxnSpPr>
            <a:cxnSpLocks/>
          </p:cNvCxnSpPr>
          <p:nvPr/>
        </p:nvCxnSpPr>
        <p:spPr>
          <a:xfrm>
            <a:off x="2163594" y="3759147"/>
            <a:ext cx="4983966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1F30B6-385B-4427-A072-426D61C0E16C}"/>
              </a:ext>
            </a:extLst>
          </p:cNvPr>
          <p:cNvCxnSpPr>
            <a:cxnSpLocks/>
          </p:cNvCxnSpPr>
          <p:nvPr/>
        </p:nvCxnSpPr>
        <p:spPr>
          <a:xfrm>
            <a:off x="7787640" y="3759147"/>
            <a:ext cx="9525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22FFC3-F9CF-487E-B4AD-04994170ADFE}"/>
              </a:ext>
            </a:extLst>
          </p:cNvPr>
          <p:cNvSpPr txBox="1"/>
          <p:nvPr/>
        </p:nvSpPr>
        <p:spPr>
          <a:xfrm>
            <a:off x="7158353" y="3637172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TO-BE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18A298B-138B-4A6E-835A-AD9FABE041EE}"/>
              </a:ext>
            </a:extLst>
          </p:cNvPr>
          <p:cNvSpPr/>
          <p:nvPr/>
        </p:nvSpPr>
        <p:spPr>
          <a:xfrm>
            <a:off x="2148354" y="1449239"/>
            <a:ext cx="1234926" cy="232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5337F-99C1-43CC-85B6-2D466E0B7F5D}"/>
              </a:ext>
            </a:extLst>
          </p:cNvPr>
          <p:cNvSpPr txBox="1"/>
          <p:nvPr/>
        </p:nvSpPr>
        <p:spPr>
          <a:xfrm>
            <a:off x="2155714" y="1460603"/>
            <a:ext cx="1220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Light" panose="020B0403050203000203" pitchFamily="50" charset="-127"/>
                <a:ea typeface="IBM Plex Sans KR Light" panose="020B0403050203000203" pitchFamily="50" charset="-127"/>
                <a:cs typeface="KoPubWorld돋움체 Light" panose="00000300000000000000" pitchFamily="2" charset="-127"/>
              </a:rPr>
              <a:t>PRESENTOR |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윤피티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D32388-1A6E-4BEB-8D80-CE6C73B7F997}"/>
              </a:ext>
            </a:extLst>
          </p:cNvPr>
          <p:cNvSpPr txBox="1"/>
          <p:nvPr/>
        </p:nvSpPr>
        <p:spPr>
          <a:xfrm>
            <a:off x="2035503" y="417700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87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167C1-DF64-4BD5-9721-7324D7DB6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7" y="753319"/>
            <a:ext cx="3827321" cy="4854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3BDF9-362F-4285-9B58-F68BE7A98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84" y="1632204"/>
            <a:ext cx="2763234" cy="48514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5228BC-59A3-4405-83E8-C37B39F38F1F}"/>
              </a:ext>
            </a:extLst>
          </p:cNvPr>
          <p:cNvSpPr txBox="1"/>
          <p:nvPr/>
        </p:nvSpPr>
        <p:spPr>
          <a:xfrm>
            <a:off x="6324941" y="2365724"/>
            <a:ext cx="536842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초등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중등</a:t>
            </a:r>
            <a:r>
              <a:rPr lang="en-US" altLang="ko-KR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고등 학생 대상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5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비대면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코딩 교육</a:t>
            </a:r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5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정부 지원 사업 </a:t>
            </a:r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402478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9193F39-E89E-43B0-B5C3-C4477761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8" y="804917"/>
            <a:ext cx="3564303" cy="46830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5360E67-EE7C-4F92-8C22-A09D3126D37A}"/>
              </a:ext>
            </a:extLst>
          </p:cNvPr>
          <p:cNvSpPr/>
          <p:nvPr/>
        </p:nvSpPr>
        <p:spPr>
          <a:xfrm>
            <a:off x="4072731" y="2706200"/>
            <a:ext cx="1275685" cy="850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9ED78-BFF2-4ADD-AFD6-D77FCC5396B9}"/>
              </a:ext>
            </a:extLst>
          </p:cNvPr>
          <p:cNvSpPr txBox="1"/>
          <p:nvPr/>
        </p:nvSpPr>
        <p:spPr>
          <a:xfrm>
            <a:off x="5919916" y="1434327"/>
            <a:ext cx="56643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정부 지원 국가 사업 </a:t>
            </a:r>
            <a:r>
              <a:rPr lang="ko-KR" altLang="en-US" sz="35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필요조건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FFD9A7-1363-477D-A6A4-743206459407}"/>
              </a:ext>
            </a:extLst>
          </p:cNvPr>
          <p:cNvSpPr txBox="1"/>
          <p:nvPr/>
        </p:nvSpPr>
        <p:spPr>
          <a:xfrm>
            <a:off x="6092031" y="2386610"/>
            <a:ext cx="56643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방학 기간에 진행되므로 이용자</a:t>
            </a:r>
            <a:endParaRPr lang="en-US" altLang="ko-KR" sz="2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트래픽을 감당할 수 있을 것</a:t>
            </a:r>
            <a:endParaRPr lang="ko-KR" altLang="en-US" sz="29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7C208-D63B-493B-ABC0-394302CBB6FD}"/>
              </a:ext>
            </a:extLst>
          </p:cNvPr>
          <p:cNvSpPr txBox="1"/>
          <p:nvPr/>
        </p:nvSpPr>
        <p:spPr>
          <a:xfrm>
            <a:off x="6106987" y="3557097"/>
            <a:ext cx="56643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국가 사업에 준하는 보안성을 위해</a:t>
            </a:r>
            <a:endParaRPr lang="en-US" altLang="ko-KR" sz="2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보안 장비 및 보안 인력 운용</a:t>
            </a:r>
            <a:endParaRPr lang="en-US" altLang="ko-KR" sz="2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195CB-11C4-4F29-B1C0-34E056E6535E}"/>
              </a:ext>
            </a:extLst>
          </p:cNvPr>
          <p:cNvSpPr txBox="1"/>
          <p:nvPr/>
        </p:nvSpPr>
        <p:spPr>
          <a:xfrm>
            <a:off x="6092031" y="4852011"/>
            <a:ext cx="56643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안정적인 온라인 강의 환경 제공</a:t>
            </a:r>
            <a:endParaRPr lang="en-US" altLang="ko-KR" sz="2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4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72BB94A6-FB81-49A8-AF47-D6344145164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481" y="1951458"/>
            <a:ext cx="5020384" cy="344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5BB5D8-3C11-4D1C-8420-D1531FA84D27}"/>
              </a:ext>
            </a:extLst>
          </p:cNvPr>
          <p:cNvSpPr txBox="1"/>
          <p:nvPr/>
        </p:nvSpPr>
        <p:spPr>
          <a:xfrm>
            <a:off x="1450888" y="5488836"/>
            <a:ext cx="36615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트래픽 추세 분석</a:t>
            </a:r>
            <a:endParaRPr lang="ko-KR" altLang="en-US" sz="15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99F4F-0F69-4D80-8919-329F67BC58DC}"/>
              </a:ext>
            </a:extLst>
          </p:cNvPr>
          <p:cNvSpPr txBox="1"/>
          <p:nvPr/>
        </p:nvSpPr>
        <p:spPr>
          <a:xfrm>
            <a:off x="5314637" y="3749687"/>
            <a:ext cx="1194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평상시</a:t>
            </a:r>
            <a:endParaRPr lang="ko-KR" altLang="en-US" sz="15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4C8D4C-F7E1-4D27-93B0-F15C443FA7A4}"/>
              </a:ext>
            </a:extLst>
          </p:cNvPr>
          <p:cNvSpPr txBox="1"/>
          <p:nvPr/>
        </p:nvSpPr>
        <p:spPr>
          <a:xfrm>
            <a:off x="5314637" y="2150429"/>
            <a:ext cx="12830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방학기간</a:t>
            </a:r>
            <a:endParaRPr lang="ko-KR" altLang="en-US" sz="15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8D6D77-938E-4924-8026-7A023B33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49" y="2662975"/>
            <a:ext cx="4985587" cy="25260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5FF659-9479-4513-94B4-B11B659E36A2}"/>
              </a:ext>
            </a:extLst>
          </p:cNvPr>
          <p:cNvSpPr txBox="1"/>
          <p:nvPr/>
        </p:nvSpPr>
        <p:spPr>
          <a:xfrm>
            <a:off x="449474" y="798169"/>
            <a:ext cx="56643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자체 사업 능력 평가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FF6F60-9803-4078-8D8D-D2D72DB701F7}"/>
              </a:ext>
            </a:extLst>
          </p:cNvPr>
          <p:cNvSpPr txBox="1"/>
          <p:nvPr/>
        </p:nvSpPr>
        <p:spPr>
          <a:xfrm>
            <a:off x="7441734" y="5382669"/>
            <a:ext cx="36615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DDOS</a:t>
            </a:r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공격 방어 취약</a:t>
            </a:r>
          </a:p>
        </p:txBody>
      </p:sp>
    </p:spTree>
    <p:extLst>
      <p:ext uri="{BB962C8B-B14F-4D97-AF65-F5344CB8AC3E}">
        <p14:creationId xmlns:p14="http://schemas.microsoft.com/office/powerpoint/2010/main" val="61252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C04BF-03A5-4C9B-AD91-BF3CFFAB0B7D}"/>
              </a:ext>
            </a:extLst>
          </p:cNvPr>
          <p:cNvSpPr/>
          <p:nvPr/>
        </p:nvSpPr>
        <p:spPr>
          <a:xfrm>
            <a:off x="0" y="0"/>
            <a:ext cx="12192000" cy="286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96897E-CE59-45B8-B669-9C23530183F5}"/>
              </a:ext>
            </a:extLst>
          </p:cNvPr>
          <p:cNvSpPr/>
          <p:nvPr/>
        </p:nvSpPr>
        <p:spPr>
          <a:xfrm>
            <a:off x="0" y="286139"/>
            <a:ext cx="12192000" cy="2301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C6921-E13C-4E22-A482-E6D5AF69687E}"/>
              </a:ext>
            </a:extLst>
          </p:cNvPr>
          <p:cNvSpPr/>
          <p:nvPr/>
        </p:nvSpPr>
        <p:spPr>
          <a:xfrm>
            <a:off x="8969829" y="0"/>
            <a:ext cx="3222171" cy="2861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C2D0-1BF6-4B38-AFEF-74D6B0A0E869}"/>
              </a:ext>
            </a:extLst>
          </p:cNvPr>
          <p:cNvSpPr txBox="1"/>
          <p:nvPr/>
        </p:nvSpPr>
        <p:spPr>
          <a:xfrm>
            <a:off x="11103303" y="55483"/>
            <a:ext cx="846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프레젠테이션 교육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025D99-FD81-4FEE-AE0D-EE84392B6617}"/>
              </a:ext>
            </a:extLst>
          </p:cNvPr>
          <p:cNvSpPr/>
          <p:nvPr/>
        </p:nvSpPr>
        <p:spPr>
          <a:xfrm>
            <a:off x="8752114" y="110980"/>
            <a:ext cx="435429" cy="808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91201F-F3B0-4753-AB76-5A3FFF6A6F03}"/>
              </a:ext>
            </a:extLst>
          </p:cNvPr>
          <p:cNvCxnSpPr/>
          <p:nvPr/>
        </p:nvCxnSpPr>
        <p:spPr>
          <a:xfrm>
            <a:off x="334963" y="6305161"/>
            <a:ext cx="11514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A6F-4796-48FE-A7B8-6A6173537311}"/>
              </a:ext>
            </a:extLst>
          </p:cNvPr>
          <p:cNvSpPr txBox="1"/>
          <p:nvPr/>
        </p:nvSpPr>
        <p:spPr>
          <a:xfrm>
            <a:off x="11436727" y="6383625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YPTLAB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68EAE-6485-4FC2-A095-791686B364EB}"/>
              </a:ext>
            </a:extLst>
          </p:cNvPr>
          <p:cNvSpPr txBox="1"/>
          <p:nvPr/>
        </p:nvSpPr>
        <p:spPr>
          <a:xfrm>
            <a:off x="251143" y="638362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  <a:cs typeface="KoPubWorld돋움체 Light" panose="00000300000000000000" pitchFamily="2" charset="-127"/>
              </a:rPr>
              <a:t>0619-0620</a:t>
            </a:r>
            <a:endParaRPr lang="ko-KR" altLang="en-US" sz="7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60B13-57BC-4E6C-B238-AE5401D7634C}"/>
              </a:ext>
            </a:extLst>
          </p:cNvPr>
          <p:cNvSpPr txBox="1"/>
          <p:nvPr/>
        </p:nvSpPr>
        <p:spPr>
          <a:xfrm>
            <a:off x="245375" y="2878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KoPubWorld돋움체 Light" panose="00000300000000000000" pitchFamily="2" charset="-127"/>
              </a:rPr>
              <a:t>LOGO</a:t>
            </a:r>
            <a:endParaRPr lang="ko-KR" altLang="en-US" sz="1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7347FAE1-962C-4FC9-85CF-2A3EA5FB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63" y="1191930"/>
            <a:ext cx="6832626" cy="386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B9A76-C1FA-44A3-A1F1-61D54B4BD0E2}"/>
              </a:ext>
            </a:extLst>
          </p:cNvPr>
          <p:cNvSpPr txBox="1"/>
          <p:nvPr/>
        </p:nvSpPr>
        <p:spPr>
          <a:xfrm>
            <a:off x="2694150" y="5070682"/>
            <a:ext cx="75626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추가적인 사업 확장으로</a:t>
            </a:r>
            <a:endParaRPr lang="en-US" altLang="ko-KR" sz="2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온프라미스 리소스 한계</a:t>
            </a:r>
          </a:p>
        </p:txBody>
      </p:sp>
    </p:spTree>
    <p:extLst>
      <p:ext uri="{BB962C8B-B14F-4D97-AF65-F5344CB8AC3E}">
        <p14:creationId xmlns:p14="http://schemas.microsoft.com/office/powerpoint/2010/main" val="775782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7690</TotalTime>
  <Words>1336</Words>
  <Application>Microsoft Office PowerPoint</Application>
  <PresentationFormat>와이드스크린</PresentationFormat>
  <Paragraphs>401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IBM Plex Sans KR Light</vt:lpstr>
      <vt:lpstr>IBM Plex Sans KR Medium</vt:lpstr>
      <vt:lpstr>IBM Plex Sans KR SemiBold</vt:lpstr>
      <vt:lpstr>Rix대학일기 Medium</vt:lpstr>
      <vt:lpstr>나눔스퀘어 ExtraBold</vt:lpstr>
      <vt:lpstr>나눔스퀘어라운드 ExtraBold</vt:lpstr>
      <vt:lpstr>맑은 고딕</vt:lpstr>
      <vt:lpstr>에스코어 드림 4 Regular</vt:lpstr>
      <vt:lpstr>한컴 백제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이 도현</cp:lastModifiedBy>
  <cp:revision>40</cp:revision>
  <dcterms:created xsi:type="dcterms:W3CDTF">2021-08-17T13:14:55Z</dcterms:created>
  <dcterms:modified xsi:type="dcterms:W3CDTF">2021-11-04T07:22:10Z</dcterms:modified>
</cp:coreProperties>
</file>